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76" r:id="rId3"/>
    <p:sldId id="271" r:id="rId4"/>
    <p:sldId id="272" r:id="rId5"/>
    <p:sldId id="273" r:id="rId6"/>
    <p:sldId id="274" r:id="rId7"/>
    <p:sldId id="275" r:id="rId8"/>
    <p:sldId id="257" r:id="rId9"/>
    <p:sldId id="258" r:id="rId10"/>
    <p:sldId id="259" r:id="rId11"/>
    <p:sldId id="260" r:id="rId12"/>
    <p:sldId id="261" r:id="rId13"/>
    <p:sldId id="356" r:id="rId14"/>
    <p:sldId id="280" r:id="rId15"/>
    <p:sldId id="345" r:id="rId16"/>
    <p:sldId id="346" r:id="rId17"/>
    <p:sldId id="277" r:id="rId18"/>
    <p:sldId id="338" r:id="rId19"/>
    <p:sldId id="340" r:id="rId20"/>
    <p:sldId id="341" r:id="rId21"/>
    <p:sldId id="281" r:id="rId22"/>
    <p:sldId id="314" r:id="rId23"/>
    <p:sldId id="316" r:id="rId24"/>
    <p:sldId id="312" r:id="rId25"/>
    <p:sldId id="334" r:id="rId26"/>
    <p:sldId id="306" r:id="rId27"/>
    <p:sldId id="318" r:id="rId28"/>
    <p:sldId id="333" r:id="rId29"/>
    <p:sldId id="324" r:id="rId30"/>
    <p:sldId id="326" r:id="rId31"/>
    <p:sldId id="354" r:id="rId32"/>
    <p:sldId id="347" r:id="rId33"/>
    <p:sldId id="343" r:id="rId34"/>
    <p:sldId id="349" r:id="rId35"/>
    <p:sldId id="351" r:id="rId36"/>
    <p:sldId id="353" r:id="rId37"/>
    <p:sldId id="357" r:id="rId38"/>
    <p:sldId id="327" r:id="rId39"/>
    <p:sldId id="329" r:id="rId4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4" autoAdjust="0"/>
    <p:restoredTop sz="97262" autoAdjust="0"/>
  </p:normalViewPr>
  <p:slideViewPr>
    <p:cSldViewPr>
      <p:cViewPr>
        <p:scale>
          <a:sx n="94" d="100"/>
          <a:sy n="94" d="100"/>
        </p:scale>
        <p:origin x="-141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2D6B6-B4DA-4DCE-9004-CCF52382238C}" type="datetimeFigureOut">
              <a:rPr lang="fr-FR" smtClean="0"/>
              <a:pPr/>
              <a:t>01/02/2019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0DEE-87F0-416F-A8AE-EBB9FD74D59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375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EEA46-AA61-4FF8-A49B-EE3A9E8FEDE2}" type="datetimeFigureOut">
              <a:rPr lang="fr-FR" smtClean="0"/>
              <a:pPr/>
              <a:t>01/02/2019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05B28-44F1-4444-8768-234B31FA011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0616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54548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6839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voir si latin et grec sont vraiment dissociés ?</a:t>
            </a:r>
          </a:p>
          <a:p>
            <a:r>
              <a:rPr lang="fr-FR" dirty="0" err="1" smtClean="0"/>
              <a:t>Coef</a:t>
            </a:r>
            <a:r>
              <a:rPr lang="fr-FR" dirty="0" smtClean="0"/>
              <a:t> options à préciser inférieur à 1 pour les options + tous les enseignements !!! Il y a au moins 11 matières voire 13 avec les options dans 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coef</a:t>
            </a:r>
            <a:r>
              <a:rPr lang="fr-FR" baseline="0" dirty="0" smtClean="0"/>
              <a:t> 10 du CC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20764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1014413"/>
            <a:ext cx="4872038" cy="36528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645" y="5021351"/>
            <a:ext cx="4567921" cy="405415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1014413"/>
            <a:ext cx="4872038" cy="36528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645" y="5021351"/>
            <a:ext cx="4567921" cy="405415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Coefficients ajoutés selon mon interprétation du BO, il faudra les circulaires d’examens en CCF pour confirmer la répartition des coefficients.</a:t>
            </a:r>
          </a:p>
          <a:p>
            <a:endParaRPr lang="fr-F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Reste le vrai en CC pour </a:t>
            </a:r>
            <a:r>
              <a:rPr lang="fr-FR" dirty="0" err="1" smtClean="0"/>
              <a:t>coef</a:t>
            </a:r>
            <a:r>
              <a:rPr lang="fr-FR" dirty="0" smtClean="0"/>
              <a:t> 10 en plus. Il y a au moins 12 matières voire 14 avec les options dans 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coef</a:t>
            </a:r>
            <a:r>
              <a:rPr lang="fr-FR" baseline="0" dirty="0" smtClean="0"/>
              <a:t> 10 du CC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Grand oral renommé épreuve orale terminale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1014413"/>
            <a:ext cx="4872038" cy="36528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645" y="5021351"/>
            <a:ext cx="4567921" cy="405415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6775" y="1014413"/>
            <a:ext cx="4872038" cy="36528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645" y="5021351"/>
            <a:ext cx="4567921" cy="405415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7406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réorientation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pour être préparé, la phrase n’est pas finie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 à reformuler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477FF-EA5E-410F-851B-195C9DB0F27A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9932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6213" tIns="48107" rIns="96213" bIns="48107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Je parlerai plutôt de voie en Première et éventuellement de série pour la voie technologique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94310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Janvier : Les questions d’orientation </a:t>
            </a:r>
            <a:r>
              <a:rPr lang="fr-FR" b="1" dirty="0" smtClean="0">
                <a:solidFill>
                  <a:srgbClr val="FF0000"/>
                </a:solidFill>
              </a:rPr>
              <a:t>ont été </a:t>
            </a:r>
            <a:r>
              <a:rPr lang="fr-FR" dirty="0" smtClean="0"/>
              <a:t>abordées lors des conseils de classe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05B28-44F1-4444-8768-234B31FA011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5717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/>
              <a:t>Après la seconde 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PC/LdV 2006</a:t>
            </a: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43475" cy="3708400"/>
          </a:xfrm>
          <a:ln w="12700" cap="flat">
            <a:solidFill>
              <a:schemeClr val="tx1"/>
            </a:solidFill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6213" tIns="48107" rIns="96213" bIns="48107"/>
          <a:lstStyle/>
          <a:p>
            <a:r>
              <a:rPr lang="fr-FR" dirty="0" smtClean="0"/>
              <a:t>Générale : </a:t>
            </a:r>
            <a:r>
              <a:rPr lang="fr-FR" sz="1200" b="1" i="1" dirty="0" smtClean="0">
                <a:latin typeface="Times New Roman" pitchFamily="18" charset="0"/>
              </a:rPr>
              <a:t>études supérieures ‘plutôt longues’ </a:t>
            </a:r>
            <a:endParaRPr lang="fr-FR" dirty="0" smtClean="0"/>
          </a:p>
          <a:p>
            <a:r>
              <a:rPr lang="fr-FR" dirty="0" smtClean="0"/>
              <a:t>Technologique</a:t>
            </a:r>
            <a:r>
              <a:rPr lang="fr-FR" baseline="0" dirty="0" smtClean="0"/>
              <a:t> : </a:t>
            </a:r>
            <a:r>
              <a:rPr lang="fr-FR" sz="1200" b="0" i="0" dirty="0" smtClean="0">
                <a:latin typeface="Times New Roman" pitchFamily="18" charset="0"/>
              </a:rPr>
              <a:t>études</a:t>
            </a:r>
            <a:r>
              <a:rPr lang="fr-FR" sz="1200" b="1" i="1" dirty="0" smtClean="0">
                <a:latin typeface="Times New Roman" pitchFamily="18" charset="0"/>
              </a:rPr>
              <a:t> supérieures ‘plutôt courtes’ </a:t>
            </a:r>
            <a:r>
              <a:rPr lang="fr-FR" sz="1200" b="0" i="0" dirty="0" smtClean="0">
                <a:latin typeface="Times New Roman" pitchFamily="18" charset="0"/>
              </a:rPr>
              <a:t> je ne suis pas trop d’avis d’afficher des études longues comme étant la priorité après</a:t>
            </a:r>
            <a:r>
              <a:rPr lang="fr-FR" sz="1200" b="0" i="0" baseline="0" dirty="0" smtClean="0">
                <a:latin typeface="Times New Roman" pitchFamily="18" charset="0"/>
              </a:rPr>
              <a:t> un bac technologique</a:t>
            </a:r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FA130-31D5-4342-AB60-D9EE478E7F76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468F0-FE08-4FEB-B57F-74703DF2613D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C427D-136B-46FE-9F02-BE25D23516BE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5034"/>
            <a:ext cx="8229600" cy="1143000"/>
          </a:xfrm>
        </p:spPr>
        <p:txBody>
          <a:bodyPr lIns="103794" tIns="51897" rIns="103794" bIns="51897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566"/>
          </a:xfrm>
        </p:spPr>
        <p:txBody>
          <a:bodyPr lIns="103794" tIns="51897" rIns="103794" bIns="51897"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424"/>
            <a:ext cx="2133600" cy="476845"/>
          </a:xfrm>
        </p:spPr>
        <p:txBody>
          <a:bodyPr lIns="103794" tIns="51897" rIns="103794" bIns="51897"/>
          <a:lstStyle>
            <a:lvl1pPr>
              <a:defRPr/>
            </a:lvl1pPr>
          </a:lstStyle>
          <a:p>
            <a:fld id="{FD53C72A-27AB-4F07-A438-B86BA30B7B1A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424"/>
            <a:ext cx="2895600" cy="476845"/>
          </a:xfrm>
        </p:spPr>
        <p:txBody>
          <a:bodyPr lIns="103794" tIns="51897" rIns="103794" bIns="51897"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424"/>
            <a:ext cx="2133600" cy="476845"/>
          </a:xfrm>
        </p:spPr>
        <p:txBody>
          <a:bodyPr lIns="103794" tIns="51897" rIns="103794" bIns="51897"/>
          <a:lstStyle>
            <a:lvl1pPr>
              <a:defRPr/>
            </a:lvl1pPr>
          </a:lstStyle>
          <a:p>
            <a:fld id="{647BA50A-ADA6-427A-9067-94BE70791F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0" y="0"/>
            <a:ext cx="9144000" cy="369888"/>
          </a:xfrm>
          <a:prstGeom prst="rect">
            <a:avLst/>
          </a:prstGeom>
          <a:solidFill>
            <a:srgbClr val="95BCE5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cap="all" dirty="0">
                <a:solidFill>
                  <a:prstClr val="white"/>
                </a:solidFill>
                <a:latin typeface="Arial Black" panose="020B0A04020102020204" pitchFamily="34" charset="0"/>
                <a:cs typeface="+mn-cs"/>
              </a:rPr>
              <a:t>LA SECONDE GENERALE ET TECHNOLOGIQUE</a:t>
            </a:r>
          </a:p>
        </p:txBody>
      </p:sp>
      <p:pic>
        <p:nvPicPr>
          <p:cNvPr id="5" name="Imag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338" y="123825"/>
            <a:ext cx="939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C87C-8F93-4A87-9604-2A69F1F2C4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age de contenu texte_orientation seco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95BCE5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cap="all" dirty="0">
              <a:solidFill>
                <a:prstClr val="white"/>
              </a:solidFill>
              <a:latin typeface="Arial Black" panose="020B0A04020102020204" pitchFamily="34" charset="0"/>
              <a:cs typeface="+mn-cs"/>
            </a:endParaRPr>
          </a:p>
        </p:txBody>
      </p:sp>
      <p:pic>
        <p:nvPicPr>
          <p:cNvPr id="5" name="Imag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338" y="123825"/>
            <a:ext cx="939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302000" y="-36513"/>
            <a:ext cx="584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fr-FR" altLang="fr-FR" dirty="0" smtClean="0">
                <a:solidFill>
                  <a:schemeClr val="bg1"/>
                </a:solidFill>
                <a:latin typeface="Arial Black" pitchFamily="34" charset="0"/>
              </a:rPr>
              <a:t>L’ORIENTATION EN CLASSE DE SECONDE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1852-F182-43C6-BB3A-F39B6CA475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0" y="0"/>
            <a:ext cx="9144000" cy="573088"/>
          </a:xfrm>
          <a:prstGeom prst="rect">
            <a:avLst/>
          </a:prstGeom>
          <a:solidFill>
            <a:srgbClr val="95BCE5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cap="all" dirty="0">
              <a:solidFill>
                <a:prstClr val="white"/>
              </a:solidFill>
              <a:latin typeface="Arial Black" panose="020B0A04020102020204" pitchFamily="34" charset="0"/>
              <a:cs typeface="+mn-cs"/>
            </a:endParaRPr>
          </a:p>
        </p:txBody>
      </p:sp>
      <p:pic>
        <p:nvPicPr>
          <p:cNvPr id="5" name="Imag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338" y="123825"/>
            <a:ext cx="939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594100" y="-36513"/>
            <a:ext cx="554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fr-FR" altLang="fr-FR" dirty="0" smtClean="0">
                <a:solidFill>
                  <a:schemeClr val="bg1"/>
                </a:solidFill>
                <a:latin typeface="Arial Black" pitchFamily="34" charset="0"/>
              </a:rPr>
              <a:t>LES EPREUVES DU BACCALAUREAT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4BCA5-7E27-470F-B39A-3B67E80803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AFD4D-2CE4-4D92-8883-781EAC9D6545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212FCF-5609-4DCC-B218-2BB2138866B7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BF43F-C1EF-4435-89A5-F43D3E850461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32115-58B6-49CD-B378-9297BF752405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E5068-E135-4AE5-B0FC-1C465D424F36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6BAA16-1079-449C-B44B-6F9684350742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3565E-E28D-4710-8712-CCDC8904B38C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2F35A-250C-4965-BA1A-6349271B7E30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1F2D15-4061-4010-A917-72223B72330A}" type="datetime1">
              <a:rPr lang="fr-FR" smtClean="0"/>
              <a:pPr/>
              <a:t>01/02/2019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12D66B-CBB4-40EA-A598-4E19B0DA02E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6.xml"/><Relationship Id="rId7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5" Type="http://schemas.openxmlformats.org/officeDocument/2006/relationships/slide" Target="slide30.xml"/><Relationship Id="rId10" Type="http://schemas.openxmlformats.org/officeDocument/2006/relationships/image" Target="../media/image11.png"/><Relationship Id="rId4" Type="http://schemas.openxmlformats.org/officeDocument/2006/relationships/slide" Target="slide28.xml"/><Relationship Id="rId9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media.eduscol.education.fr/file/Lycee/18/2/bac-2021_depliant_seconde_A4_1025182.pdf" TargetMode="External"/><Relationship Id="rId2" Type="http://schemas.openxmlformats.org/officeDocument/2006/relationships/hyperlink" Target="http://www.secondes2018-2019.fr/" TargetMode="Externa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1785926"/>
            <a:ext cx="7406640" cy="1472184"/>
          </a:xfrm>
        </p:spPr>
        <p:txBody>
          <a:bodyPr/>
          <a:lstStyle/>
          <a:p>
            <a:pPr algn="ctr"/>
            <a:r>
              <a:rPr lang="fr-FR" b="1" dirty="0" smtClean="0">
                <a:latin typeface="Albertus Medium" pitchFamily="34" charset="0"/>
              </a:rPr>
              <a:t>L’ORIENTATION APRES LA CLASSE DE SECONDE</a:t>
            </a:r>
            <a:endParaRPr lang="fr-FR" b="1" dirty="0">
              <a:latin typeface="Albertus Medium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3929066"/>
            <a:ext cx="7406640" cy="221457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sz="4400" b="1" dirty="0" smtClean="0"/>
          </a:p>
          <a:p>
            <a:r>
              <a:rPr lang="fr-FR" sz="4400" b="1" dirty="0" smtClean="0"/>
              <a:t>Réunion d’informations</a:t>
            </a:r>
          </a:p>
          <a:p>
            <a:endParaRPr lang="fr-FR" sz="4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357818" y="21429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		LGM Meylan</a:t>
            </a:r>
          </a:p>
          <a:p>
            <a:pPr algn="r"/>
            <a:r>
              <a:rPr lang="fr-FR" sz="1200" dirty="0" smtClean="0"/>
              <a:t>Mardi 22 et jeudi 24 janvier 2019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2200" b="1" dirty="0" smtClean="0">
                <a:solidFill>
                  <a:schemeClr val="bg1"/>
                </a:solidFill>
              </a:rPr>
              <a:t>Deuxième trimestre : les choix se précisent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/>
              <a:t>Janvier : premier bilan</a:t>
            </a:r>
          </a:p>
          <a:p>
            <a:pPr>
              <a:buNone/>
            </a:pPr>
            <a:r>
              <a:rPr lang="fr-FR" dirty="0" smtClean="0"/>
              <a:t>C’est le premier bilan scolaire de l’année. Les questions </a:t>
            </a:r>
          </a:p>
          <a:p>
            <a:pPr>
              <a:buNone/>
            </a:pPr>
            <a:r>
              <a:rPr lang="fr-FR" dirty="0" smtClean="0"/>
              <a:t>d’orientation sont abordées lors des conseils de classe.</a:t>
            </a:r>
          </a:p>
          <a:p>
            <a:pPr>
              <a:buNone/>
            </a:pPr>
            <a:r>
              <a:rPr lang="fr-FR" b="1" dirty="0" smtClean="0"/>
              <a:t>Février : les vœux provisoires</a:t>
            </a:r>
          </a:p>
          <a:p>
            <a:pPr>
              <a:buNone/>
            </a:pPr>
            <a:r>
              <a:rPr lang="fr-FR" dirty="0" smtClean="0"/>
              <a:t>L’élève et sa famille expriment leurs demandes provisoires </a:t>
            </a:r>
          </a:p>
          <a:p>
            <a:pPr>
              <a:buNone/>
            </a:pPr>
            <a:r>
              <a:rPr lang="fr-FR" dirty="0" smtClean="0"/>
              <a:t>d’orientation.</a:t>
            </a:r>
          </a:p>
          <a:p>
            <a:pPr>
              <a:buNone/>
            </a:pPr>
            <a:r>
              <a:rPr lang="fr-FR" b="1" dirty="0" smtClean="0"/>
              <a:t>Mars : l'avis du conseil de classe</a:t>
            </a:r>
          </a:p>
          <a:p>
            <a:pPr>
              <a:buNone/>
            </a:pPr>
            <a:r>
              <a:rPr lang="fr-FR" dirty="0" smtClean="0"/>
              <a:t>Suite aux vœux émis par les familles,  le conseil de classe fait</a:t>
            </a:r>
          </a:p>
          <a:p>
            <a:pPr>
              <a:buNone/>
            </a:pPr>
            <a:r>
              <a:rPr lang="fr-FR" dirty="0" smtClean="0"/>
              <a:t>des propositions d'orientation (filière G, T ou Prof)</a:t>
            </a:r>
          </a:p>
          <a:p>
            <a:pPr>
              <a:buNone/>
            </a:pPr>
            <a:r>
              <a:rPr lang="fr-FR" dirty="0" smtClean="0"/>
              <a:t>Le dialogue entre la famille et le conseil de classe peut </a:t>
            </a:r>
          </a:p>
          <a:p>
            <a:pPr>
              <a:buNone/>
            </a:pPr>
            <a:r>
              <a:rPr lang="fr-FR" dirty="0" smtClean="0"/>
              <a:t>être poursuivi notamment si les propositions et les vœux sont </a:t>
            </a:r>
          </a:p>
          <a:p>
            <a:pPr>
              <a:buNone/>
            </a:pPr>
            <a:r>
              <a:rPr lang="fr-FR" dirty="0" smtClean="0"/>
              <a:t>discordants.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C'est le moment des journées portes-ouvertes dans les </a:t>
            </a:r>
          </a:p>
          <a:p>
            <a:pPr>
              <a:buNone/>
            </a:pPr>
            <a:r>
              <a:rPr lang="fr-FR" b="1" dirty="0" smtClean="0"/>
              <a:t>établissements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0" y="428604"/>
            <a:ext cx="6855170" cy="571504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2200" b="1" dirty="0" smtClean="0">
                <a:solidFill>
                  <a:schemeClr val="bg1"/>
                </a:solidFill>
              </a:rPr>
              <a:t>Troisième trimestre : le temps des décisions</a:t>
            </a:r>
            <a:r>
              <a:rPr lang="fr-FR" sz="2200" b="1" dirty="0" smtClean="0"/>
              <a:t/>
            </a:r>
            <a:br>
              <a:rPr lang="fr-FR" sz="2200" b="1" dirty="0" smtClean="0"/>
            </a:b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357850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Avril - mai : le moment de choisir</a:t>
            </a:r>
          </a:p>
          <a:p>
            <a:pPr>
              <a:buNone/>
            </a:pPr>
            <a:r>
              <a:rPr lang="fr-FR" sz="2000" dirty="0" smtClean="0"/>
              <a:t>L’élève et sa famille formulent des demandes d'orientation 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Voies de première et choix des ES et EO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Maintien de la classe de seconde à titre exceptionnel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b="1" dirty="0" smtClean="0"/>
              <a:t>Juin : le temps des décisions</a:t>
            </a:r>
          </a:p>
          <a:p>
            <a:pPr>
              <a:buNone/>
            </a:pPr>
            <a:r>
              <a:rPr lang="fr-FR" sz="2000" dirty="0" smtClean="0"/>
              <a:t>Le conseil de classe répond par une proposition d'orientation :</a:t>
            </a:r>
          </a:p>
          <a:p>
            <a:pPr>
              <a:buNone/>
            </a:pPr>
            <a:r>
              <a:rPr lang="fr-FR" sz="2000" dirty="0" smtClean="0"/>
              <a:t>Si cette proposition est conforme à la demande de la famille : la </a:t>
            </a:r>
          </a:p>
          <a:p>
            <a:pPr>
              <a:buNone/>
            </a:pPr>
            <a:r>
              <a:rPr lang="fr-FR" sz="2000" dirty="0" smtClean="0"/>
              <a:t>proposition d'orientation devient une décision d'orientation,</a:t>
            </a:r>
          </a:p>
          <a:p>
            <a:pPr>
              <a:buNone/>
            </a:pPr>
            <a:r>
              <a:rPr lang="fr-FR" sz="2000" dirty="0" smtClean="0"/>
              <a:t>notifiée par le chef d'établissement. 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Troisième trimestre : suite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/>
              <a:t>Si elle est différente du choix de l’élève : le chef </a:t>
            </a:r>
          </a:p>
          <a:p>
            <a:pPr>
              <a:buNone/>
            </a:pPr>
            <a:r>
              <a:rPr lang="fr-FR" sz="2200" dirty="0" smtClean="0"/>
              <a:t>d'établissement prend la décision définitive après un </a:t>
            </a:r>
          </a:p>
          <a:p>
            <a:pPr>
              <a:buNone/>
            </a:pPr>
            <a:r>
              <a:rPr lang="fr-FR" sz="2200" dirty="0" smtClean="0"/>
              <a:t>entretien avec la famille permettant un ultime dialogue. </a:t>
            </a:r>
          </a:p>
          <a:p>
            <a:pPr>
              <a:buNone/>
            </a:pPr>
            <a:r>
              <a:rPr lang="fr-FR" sz="2200" dirty="0" smtClean="0"/>
              <a:t>Si le désaccord persiste après cette entrevue : la famille </a:t>
            </a:r>
          </a:p>
          <a:p>
            <a:pPr>
              <a:buNone/>
            </a:pPr>
            <a:r>
              <a:rPr lang="fr-FR" sz="2200" dirty="0" smtClean="0"/>
              <a:t>peut faire un recours (dans un délai de 3 jours ouvrables </a:t>
            </a:r>
          </a:p>
          <a:p>
            <a:pPr>
              <a:buNone/>
            </a:pPr>
            <a:r>
              <a:rPr lang="fr-FR" sz="2200" dirty="0" smtClean="0"/>
              <a:t>suivant la décision prise par le chef d'établissement) </a:t>
            </a:r>
          </a:p>
          <a:p>
            <a:pPr>
              <a:buNone/>
            </a:pPr>
            <a:r>
              <a:rPr lang="fr-FR" sz="2200" dirty="0" smtClean="0"/>
              <a:t>auprès d'une commission qui statuera. </a:t>
            </a:r>
          </a:p>
          <a:p>
            <a:pPr>
              <a:buNone/>
            </a:pPr>
            <a:r>
              <a:rPr lang="fr-FR" sz="2200" dirty="0" smtClean="0"/>
              <a:t>À tout moment de la procédure, si la famille n’obtient pas </a:t>
            </a:r>
          </a:p>
          <a:p>
            <a:pPr>
              <a:buNone/>
            </a:pPr>
            <a:r>
              <a:rPr lang="fr-FR" sz="2200" dirty="0" smtClean="0"/>
              <a:t>satisfaction, elle peut opter pour le redoublement à titre</a:t>
            </a:r>
          </a:p>
          <a:p>
            <a:pPr>
              <a:buNone/>
            </a:pPr>
            <a:r>
              <a:rPr lang="fr-FR" sz="2200" dirty="0" smtClean="0"/>
              <a:t>exceptionnel.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276872"/>
            <a:ext cx="7498080" cy="1143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L’ORIENTATION APRES LA SECONDE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lIns="103794" tIns="51897" rIns="103794" bIns="51897"/>
          <a:lstStyle/>
          <a:p>
            <a:fld id="{98BF7545-B869-455D-82AE-1373B13CFBCA}" type="slidenum">
              <a:rPr lang="fr-FR"/>
              <a:pPr/>
              <a:t>14</a:t>
            </a:fld>
            <a:endParaRPr lang="fr-FR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05396"/>
            <a:ext cx="7054552" cy="603324"/>
          </a:xfrm>
          <a:solidFill>
            <a:schemeClr val="tx1">
              <a:lumMod val="65000"/>
              <a:lumOff val="35000"/>
            </a:schemeClr>
          </a:solidFill>
          <a:ln/>
        </p:spPr>
        <p:txBody>
          <a:bodyPr lIns="87886" tIns="43943" rIns="87886" bIns="43943">
            <a:norm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choix possibles après la 2nde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62857" y="533997"/>
            <a:ext cx="8420101" cy="837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 rot="3540000">
            <a:off x="2652326" y="4593014"/>
            <a:ext cx="555767" cy="203689"/>
          </a:xfrm>
          <a:prstGeom prst="leftArrow">
            <a:avLst>
              <a:gd name="adj1" fmla="val 75009"/>
              <a:gd name="adj2" fmla="val 116377"/>
            </a:avLst>
          </a:prstGeom>
          <a:solidFill>
            <a:srgbClr val="CCFFFF">
              <a:alpha val="50000"/>
            </a:srgbClr>
          </a:solidFill>
          <a:ln w="47625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151560" name="AutoShape 8"/>
          <p:cNvSpPr>
            <a:spLocks noChangeArrowheads="1"/>
          </p:cNvSpPr>
          <p:nvPr/>
        </p:nvSpPr>
        <p:spPr bwMode="auto">
          <a:xfrm rot="18060000" flipH="1">
            <a:off x="6092911" y="4494328"/>
            <a:ext cx="567746" cy="173601"/>
          </a:xfrm>
          <a:prstGeom prst="leftArrow">
            <a:avLst>
              <a:gd name="adj1" fmla="val 75009"/>
              <a:gd name="adj2" fmla="val 112744"/>
            </a:avLst>
          </a:prstGeom>
          <a:solidFill>
            <a:srgbClr val="CCFFFF">
              <a:alpha val="50000"/>
            </a:srgbClr>
          </a:solidFill>
          <a:ln w="47625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39552" y="1268761"/>
            <a:ext cx="3657600" cy="2016223"/>
          </a:xfrm>
          <a:prstGeom prst="rect">
            <a:avLst/>
          </a:prstGeom>
          <a:solidFill>
            <a:srgbClr val="FFCC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280" tIns="43640" rIns="87280" bIns="43640" anchor="ctr"/>
          <a:lstStyle/>
          <a:p>
            <a:pPr algn="ctr" defTabSz="872154" eaLnBrk="0" hangingPunct="0"/>
            <a:endParaRPr lang="fr-FR" sz="2300" dirty="0"/>
          </a:p>
        </p:txBody>
      </p:sp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4994730" y="1294807"/>
            <a:ext cx="3797299" cy="1990177"/>
          </a:xfrm>
          <a:prstGeom prst="rect">
            <a:avLst/>
          </a:prstGeom>
          <a:solidFill>
            <a:srgbClr val="00FF00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5234" y="1341277"/>
            <a:ext cx="3376386" cy="2303871"/>
            <a:chOff x="515" y="845"/>
            <a:chExt cx="2304" cy="1441"/>
          </a:xfrm>
        </p:grpSpPr>
        <p:sp>
          <p:nvSpPr>
            <p:cNvPr id="151564" name="Rectangle 12"/>
            <p:cNvSpPr>
              <a:spLocks noChangeArrowheads="1"/>
            </p:cNvSpPr>
            <p:nvPr/>
          </p:nvSpPr>
          <p:spPr bwMode="auto">
            <a:xfrm>
              <a:off x="576" y="845"/>
              <a:ext cx="2052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77426" tIns="38713" rIns="77426" bIns="38713">
              <a:spAutoFit/>
            </a:bodyPr>
            <a:lstStyle/>
            <a:p>
              <a:pPr marL="273900" indent="-273900" defTabSz="872154" eaLnBrk="0" hangingPunct="0"/>
              <a:r>
                <a:rPr lang="fr-FR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fr-FR" sz="1600" b="1" baseline="300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ère</a:t>
              </a:r>
              <a:r>
                <a:rPr lang="fr-FR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fr-FR" sz="16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générale</a:t>
              </a:r>
            </a:p>
            <a:p>
              <a:pPr marL="273900" indent="-273900" defTabSz="872154" eaLnBrk="0" hangingPunct="0"/>
              <a:r>
                <a:rPr lang="fr-FR" sz="16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Choix de 3 enseignements de   </a:t>
              </a:r>
            </a:p>
            <a:p>
              <a:pPr marL="273900" indent="-273900" defTabSz="872154" eaLnBrk="0" hangingPunct="0"/>
              <a:r>
                <a:rPr lang="fr-FR" sz="16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spécialité</a:t>
              </a:r>
              <a:endPara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51565" name="Rectangle 13"/>
            <p:cNvSpPr>
              <a:spLocks noChangeArrowheads="1"/>
            </p:cNvSpPr>
            <p:nvPr/>
          </p:nvSpPr>
          <p:spPr bwMode="auto">
            <a:xfrm>
              <a:off x="528" y="1295"/>
              <a:ext cx="211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7426" tIns="38713" rIns="77426" bIns="38713"/>
            <a:lstStyle/>
            <a:p>
              <a:pPr marL="273900" indent="-273900" defTabSz="872154" eaLnBrk="0" hangingPunct="0">
                <a:buClr>
                  <a:srgbClr val="CC0000"/>
                </a:buClr>
                <a:buSzPct val="120000"/>
                <a:buFont typeface="Wingdings" pitchFamily="2" charset="2"/>
                <a:buChar char="Ø"/>
              </a:pPr>
              <a:r>
                <a:rPr lang="fr-FR" sz="1600" dirty="0">
                  <a:latin typeface="Times New Roman" pitchFamily="18" charset="0"/>
                </a:rPr>
                <a:t>pour approfondir les</a:t>
              </a:r>
              <a:br>
                <a:rPr lang="fr-FR" sz="1600" dirty="0">
                  <a:latin typeface="Times New Roman" pitchFamily="18" charset="0"/>
                </a:rPr>
              </a:br>
              <a:r>
                <a:rPr lang="fr-FR" sz="1600" b="1" i="1" dirty="0">
                  <a:latin typeface="Times New Roman" pitchFamily="18" charset="0"/>
                </a:rPr>
                <a:t>matières générales</a:t>
              </a:r>
              <a:r>
                <a:rPr lang="fr-FR" sz="2000" dirty="0">
                  <a:latin typeface="Times New Roman" pitchFamily="18" charset="0"/>
                </a:rPr>
                <a:t>			</a:t>
              </a:r>
              <a:endParaRPr lang="fr-FR" sz="2000" b="1" i="1" dirty="0">
                <a:latin typeface="Times New Roman" pitchFamily="18" charset="0"/>
              </a:endParaRPr>
            </a:p>
          </p:txBody>
        </p:sp>
        <p:sp>
          <p:nvSpPr>
            <p:cNvPr id="151566" name="Rectangle 14"/>
            <p:cNvSpPr>
              <a:spLocks noChangeArrowheads="1"/>
            </p:cNvSpPr>
            <p:nvPr/>
          </p:nvSpPr>
          <p:spPr bwMode="auto">
            <a:xfrm>
              <a:off x="515" y="1655"/>
              <a:ext cx="2304" cy="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7426" tIns="38713" rIns="77426" bIns="38713"/>
            <a:lstStyle/>
            <a:p>
              <a:pPr marL="273900" indent="-273900" defTabSz="872154" eaLnBrk="0" hangingPunct="0">
                <a:buClr>
                  <a:srgbClr val="CC0000"/>
                </a:buClr>
                <a:buSzPct val="120000"/>
                <a:buFont typeface="Wingdings" pitchFamily="2" charset="2"/>
                <a:buChar char="Ø"/>
              </a:pPr>
              <a:r>
                <a:rPr lang="fr-FR" sz="1600" dirty="0">
                  <a:latin typeface="Times New Roman" pitchFamily="18" charset="0"/>
                </a:rPr>
                <a:t>pour envisager </a:t>
              </a:r>
              <a:r>
                <a:rPr lang="fr-FR" sz="1600" dirty="0" smtClean="0">
                  <a:latin typeface="Times New Roman" pitchFamily="18" charset="0"/>
                </a:rPr>
                <a:t>des </a:t>
              </a:r>
              <a:r>
                <a:rPr lang="fr-FR" sz="1600" b="1" i="1" dirty="0">
                  <a:latin typeface="Times New Roman" pitchFamily="18" charset="0"/>
                </a:rPr>
                <a:t>études supérieures ‘longues’  </a:t>
              </a:r>
              <a:r>
                <a:rPr lang="fr-FR" sz="1600" b="1" i="1" dirty="0" smtClean="0">
                  <a:latin typeface="Times New Roman" pitchFamily="18" charset="0"/>
                </a:rPr>
                <a:t>et ‘courtes’   </a:t>
              </a:r>
              <a:r>
                <a:rPr lang="fr-FR" sz="1900" b="1" i="1" dirty="0">
                  <a:latin typeface="Times New Roman" pitchFamily="18" charset="0"/>
                </a:rPr>
                <a:t/>
              </a:r>
              <a:br>
                <a:rPr lang="fr-FR" sz="1900" b="1" i="1" dirty="0">
                  <a:latin typeface="Times New Roman" pitchFamily="18" charset="0"/>
                </a:rPr>
              </a:br>
              <a:endParaRPr lang="fr-FR" sz="1900" b="1" i="1" dirty="0">
                <a:latin typeface="Times New Roman" pitchFamily="18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983843" y="1323380"/>
            <a:ext cx="3938814" cy="1961033"/>
            <a:chOff x="3408" y="864"/>
            <a:chExt cx="2688" cy="1235"/>
          </a:xfrm>
        </p:grpSpPr>
        <p:sp>
          <p:nvSpPr>
            <p:cNvPr id="151568" name="Rectangle 16"/>
            <p:cNvSpPr>
              <a:spLocks noChangeArrowheads="1"/>
            </p:cNvSpPr>
            <p:nvPr/>
          </p:nvSpPr>
          <p:spPr bwMode="auto">
            <a:xfrm>
              <a:off x="3408" y="864"/>
              <a:ext cx="2688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7426" tIns="38713" rIns="77426" bIns="38713">
              <a:spAutoFit/>
            </a:bodyPr>
            <a:lstStyle/>
            <a:p>
              <a:pPr marL="273900" indent="-273900" defTabSz="872154" eaLnBrk="0" hangingPunct="0"/>
              <a:r>
                <a:rPr lang="fr-FR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1</a:t>
              </a:r>
              <a:r>
                <a:rPr lang="fr-FR" sz="1600" b="1" baseline="300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ère</a:t>
              </a:r>
              <a:r>
                <a:rPr lang="fr-FR" sz="16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technologique</a:t>
              </a:r>
              <a:endPara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 marL="273900" indent="-273900" defTabSz="872154" eaLnBrk="0" hangingPunct="0"/>
              <a:r>
                <a:rPr lang="fr-FR" sz="1600" b="1" dirty="0" smtClean="0">
                  <a:latin typeface="Times New Roman" pitchFamily="18" charset="0"/>
                </a:rPr>
                <a:t>ST2S</a:t>
              </a:r>
              <a:r>
                <a:rPr lang="fr-FR" sz="1600" b="1" dirty="0">
                  <a:latin typeface="Times New Roman" pitchFamily="18" charset="0"/>
                </a:rPr>
                <a:t>, </a:t>
              </a:r>
              <a:r>
                <a:rPr lang="fr-FR" sz="1600" b="1" dirty="0" smtClean="0">
                  <a:latin typeface="Times New Roman" pitchFamily="18" charset="0"/>
                </a:rPr>
                <a:t>STI2D, </a:t>
              </a:r>
              <a:r>
                <a:rPr lang="fr-FR" sz="1600" b="1" dirty="0">
                  <a:latin typeface="Times New Roman" pitchFamily="18" charset="0"/>
                </a:rPr>
                <a:t>STL, </a:t>
              </a:r>
              <a:r>
                <a:rPr lang="fr-FR" sz="1600" b="1" dirty="0" smtClean="0">
                  <a:latin typeface="Times New Roman" pitchFamily="18" charset="0"/>
                </a:rPr>
                <a:t>STMG</a:t>
              </a:r>
              <a:r>
                <a:rPr lang="fr-FR" sz="1600" b="1" dirty="0">
                  <a:latin typeface="Times New Roman" pitchFamily="18" charset="0"/>
                </a:rPr>
                <a:t>, </a:t>
              </a:r>
              <a:r>
                <a:rPr lang="fr-FR" sz="1600" b="1" dirty="0" smtClean="0">
                  <a:latin typeface="Times New Roman" pitchFamily="18" charset="0"/>
                </a:rPr>
                <a:t>ST2A…</a:t>
              </a:r>
              <a:endParaRPr lang="fr-FR" sz="1600" b="1" dirty="0">
                <a:latin typeface="Times New Roman" pitchFamily="18" charset="0"/>
              </a:endParaRPr>
            </a:p>
          </p:txBody>
        </p:sp>
        <p:sp>
          <p:nvSpPr>
            <p:cNvPr id="151569" name="Rectangle 17"/>
            <p:cNvSpPr>
              <a:spLocks noChangeArrowheads="1"/>
            </p:cNvSpPr>
            <p:nvPr/>
          </p:nvSpPr>
          <p:spPr bwMode="auto">
            <a:xfrm>
              <a:off x="3520" y="1646"/>
              <a:ext cx="230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7426" tIns="38713" rIns="77426" bIns="38713"/>
            <a:lstStyle/>
            <a:p>
              <a:pPr marL="273900" indent="-273900" defTabSz="872154" eaLnBrk="0" hangingPunct="0">
                <a:buClr>
                  <a:srgbClr val="CC0000"/>
                </a:buClr>
                <a:buSzPct val="120000"/>
                <a:buFont typeface="Wingdings" pitchFamily="2" charset="2"/>
                <a:buChar char="Ø"/>
              </a:pPr>
              <a:r>
                <a:rPr lang="fr-FR" sz="1600" dirty="0">
                  <a:latin typeface="Times New Roman" pitchFamily="18" charset="0"/>
                </a:rPr>
                <a:t>pour envisager </a:t>
              </a:r>
              <a:r>
                <a:rPr lang="fr-FR" sz="1600" dirty="0" smtClean="0">
                  <a:latin typeface="Times New Roman" pitchFamily="18" charset="0"/>
                </a:rPr>
                <a:t>des </a:t>
              </a:r>
              <a:r>
                <a:rPr lang="fr-FR" sz="1600" b="1" i="1" dirty="0">
                  <a:latin typeface="Times New Roman" pitchFamily="18" charset="0"/>
                </a:rPr>
                <a:t>études supérieures </a:t>
              </a:r>
              <a:r>
                <a:rPr lang="fr-FR" sz="1600" b="1" i="1" dirty="0" smtClean="0">
                  <a:latin typeface="Times New Roman" pitchFamily="18" charset="0"/>
                </a:rPr>
                <a:t>‘courtes’ et ‘longues’     </a:t>
              </a:r>
              <a:r>
                <a:rPr lang="fr-FR" sz="2000" b="1" i="1" dirty="0">
                  <a:latin typeface="Times New Roman" pitchFamily="18" charset="0"/>
                </a:rPr>
                <a:t/>
              </a:r>
              <a:br>
                <a:rPr lang="fr-FR" sz="2000" b="1" i="1" dirty="0">
                  <a:latin typeface="Times New Roman" pitchFamily="18" charset="0"/>
                </a:rPr>
              </a:br>
              <a:endParaRPr lang="fr-FR" sz="2000" b="1" i="1" dirty="0">
                <a:latin typeface="Times New Roman" pitchFamily="18" charset="0"/>
              </a:endParaRPr>
            </a:p>
          </p:txBody>
        </p:sp>
        <p:sp>
          <p:nvSpPr>
            <p:cNvPr id="151570" name="Rectangle 18"/>
            <p:cNvSpPr>
              <a:spLocks noChangeArrowheads="1"/>
            </p:cNvSpPr>
            <p:nvPr/>
          </p:nvSpPr>
          <p:spPr bwMode="auto">
            <a:xfrm>
              <a:off x="3520" y="1192"/>
              <a:ext cx="230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7426" tIns="38713" rIns="77426" bIns="38713"/>
            <a:lstStyle/>
            <a:p>
              <a:pPr marL="273900" indent="-273900" defTabSz="872154" eaLnBrk="0" hangingPunct="0">
                <a:buClr>
                  <a:srgbClr val="CC0000"/>
                </a:buClr>
                <a:buSzPct val="120000"/>
              </a:pPr>
              <a:endParaRPr lang="fr-FR" sz="200" dirty="0">
                <a:latin typeface="Times New Roman" pitchFamily="18" charset="0"/>
              </a:endParaRPr>
            </a:p>
            <a:p>
              <a:pPr marL="273900" indent="-273900" defTabSz="872154" eaLnBrk="0" hangingPunct="0">
                <a:buClr>
                  <a:srgbClr val="CC0000"/>
                </a:buClr>
                <a:buSzPct val="120000"/>
              </a:pPr>
              <a:endParaRPr lang="fr-FR" sz="200" dirty="0">
                <a:latin typeface="Times New Roman" pitchFamily="18" charset="0"/>
              </a:endParaRPr>
            </a:p>
            <a:p>
              <a:pPr marL="273900" indent="-273900" defTabSz="872154" eaLnBrk="0" hangingPunct="0">
                <a:buClr>
                  <a:srgbClr val="CC0000"/>
                </a:buClr>
                <a:buSzPct val="120000"/>
                <a:buFont typeface="Wingdings" pitchFamily="2" charset="2"/>
                <a:buChar char="Ø"/>
              </a:pPr>
              <a:r>
                <a:rPr lang="fr-FR" sz="1600" dirty="0">
                  <a:latin typeface="Times New Roman" pitchFamily="18" charset="0"/>
                </a:rPr>
                <a:t>pour découvrir un </a:t>
              </a:r>
              <a:r>
                <a:rPr lang="fr-FR" sz="1600" b="1" i="1" dirty="0">
                  <a:latin typeface="Times New Roman" pitchFamily="18" charset="0"/>
                </a:rPr>
                <a:t>domaine technologique</a:t>
              </a:r>
              <a:r>
                <a:rPr lang="fr-FR" sz="1600" dirty="0">
                  <a:latin typeface="Times New Roman" pitchFamily="18" charset="0"/>
                </a:rPr>
                <a:t> 	</a:t>
              </a:r>
            </a:p>
          </p:txBody>
        </p:sp>
      </p:grpSp>
      <p:pic>
        <p:nvPicPr>
          <p:cNvPr id="151571" name="Picture 19" descr="chat5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100" y="5373887"/>
            <a:ext cx="2619829" cy="1101923"/>
          </a:xfrm>
          <a:prstGeom prst="rect">
            <a:avLst/>
          </a:prstGeom>
          <a:noFill/>
        </p:spPr>
      </p:pic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3275856" y="4725144"/>
            <a:ext cx="2715986" cy="52506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3794" tIns="51897" rIns="103794" bIns="51897">
            <a:spAutoFit/>
          </a:bodyPr>
          <a:lstStyle/>
          <a:p>
            <a:pPr defTabSz="1036134">
              <a:spcBef>
                <a:spcPct val="50000"/>
              </a:spcBef>
            </a:pPr>
            <a:r>
              <a:rPr lang="fr-FR" dirty="0"/>
              <a:t>             </a:t>
            </a:r>
            <a:r>
              <a:rPr lang="fr-FR" sz="2700" b="1" dirty="0"/>
              <a:t>2 de</a:t>
            </a:r>
          </a:p>
        </p:txBody>
      </p:sp>
      <p:sp>
        <p:nvSpPr>
          <p:cNvPr id="20" name="Flèche vers le bas 19"/>
          <p:cNvSpPr/>
          <p:nvPr/>
        </p:nvSpPr>
        <p:spPr>
          <a:xfrm>
            <a:off x="4427984" y="530120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555776" y="5805264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Maintien exceptionnel de la classe de seconde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004048" y="3356992"/>
            <a:ext cx="381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1400" b="1" i="1" dirty="0" smtClean="0">
                <a:solidFill>
                  <a:srgbClr val="422100"/>
                </a:solidFill>
                <a:latin typeface="Rockwell Condensed" pitchFamily="18" charset="0"/>
              </a:rPr>
              <a:t>Equilibre abstrait/concret</a:t>
            </a:r>
          </a:p>
          <a:p>
            <a:pPr algn="ctr" eaLnBrk="0" hangingPunct="0"/>
            <a:r>
              <a:rPr lang="fr-FR" sz="1400" b="1" i="1" dirty="0" smtClean="0">
                <a:solidFill>
                  <a:srgbClr val="422100"/>
                </a:solidFill>
                <a:latin typeface="Rockwell Condensed" pitchFamily="18" charset="0"/>
              </a:rPr>
              <a:t>Vers formation de Technicien Sup.</a:t>
            </a:r>
          </a:p>
          <a:p>
            <a:pPr algn="ctr" eaLnBrk="0" hangingPunct="0"/>
            <a:r>
              <a:rPr lang="fr-FR" sz="1400" b="1" i="1" dirty="0" smtClean="0">
                <a:solidFill>
                  <a:srgbClr val="422100"/>
                </a:solidFill>
                <a:latin typeface="Rockwell Condensed" pitchFamily="18" charset="0"/>
              </a:rPr>
              <a:t>Possibilité d intégrer une Ecole d’Ingénieur, des CPGE</a:t>
            </a:r>
            <a:endParaRPr lang="fr-FR" sz="1400" b="1" i="1" dirty="0">
              <a:solidFill>
                <a:srgbClr val="422100"/>
              </a:solidFill>
              <a:latin typeface="Rockwell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9552" y="3501008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1600" b="1" i="1" dirty="0" smtClean="0">
                <a:solidFill>
                  <a:srgbClr val="422100"/>
                </a:solidFill>
                <a:latin typeface="Rockwell Condensed" pitchFamily="18" charset="0"/>
              </a:rPr>
              <a:t>Réflexion sur les notions abstraites</a:t>
            </a:r>
          </a:p>
          <a:p>
            <a:pPr algn="ctr" eaLnBrk="0" hangingPunct="0"/>
            <a:r>
              <a:rPr lang="fr-FR" sz="1600" b="1" i="1" dirty="0" smtClean="0">
                <a:solidFill>
                  <a:srgbClr val="422100"/>
                </a:solidFill>
                <a:latin typeface="Rockwell Condensed" pitchFamily="18" charset="0"/>
              </a:rPr>
              <a:t>Etudes supérieures longues (4-5 ans)</a:t>
            </a:r>
            <a:endParaRPr lang="fr-FR" sz="1600" b="1" i="1" dirty="0">
              <a:solidFill>
                <a:srgbClr val="422100"/>
              </a:solidFill>
              <a:latin typeface="Rockwell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792088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Après la seconde : voie générale ou technologique ?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9155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259632" y="1124744"/>
            <a:ext cx="7571184" cy="4032448"/>
          </a:xfrm>
        </p:spPr>
        <p:txBody>
          <a:bodyPr/>
          <a:lstStyle/>
          <a:p>
            <a:pPr fontAlgn="base">
              <a:spcAft>
                <a:spcPct val="0"/>
              </a:spcAft>
              <a:buNone/>
              <a:defRPr/>
            </a:pPr>
            <a:endParaRPr lang="fr-FR" altLang="fr-FR" dirty="0" smtClean="0"/>
          </a:p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2000" dirty="0" smtClean="0"/>
              <a:t>À la fin de l’année de seconde, chaque élève est orienté, après avis du conseil de classe :</a:t>
            </a:r>
          </a:p>
          <a:p>
            <a:pPr lvl="1" fontAlgn="base">
              <a:spcAft>
                <a:spcPct val="0"/>
              </a:spcAft>
              <a:buNone/>
              <a:defRPr/>
            </a:pPr>
            <a:endParaRPr lang="fr-FR" altLang="fr-FR" sz="2000" dirty="0" smtClean="0"/>
          </a:p>
          <a:p>
            <a:pPr lvl="1" fontAlgn="base">
              <a:spcAft>
                <a:spcPct val="0"/>
              </a:spcAft>
              <a:defRPr/>
            </a:pPr>
            <a:r>
              <a:rPr lang="fr-FR" altLang="fr-FR" sz="2000" dirty="0" smtClean="0"/>
              <a:t>Vers une série de la </a:t>
            </a:r>
            <a:r>
              <a:rPr lang="fr-FR" altLang="fr-FR" sz="2000" b="1" dirty="0" smtClean="0"/>
              <a:t>voie technologique</a:t>
            </a:r>
          </a:p>
          <a:p>
            <a:pPr marL="457200" lvl="1" indent="0" fontAlgn="base">
              <a:spcAft>
                <a:spcPct val="0"/>
              </a:spcAft>
              <a:buFont typeface="Arial Italic"/>
              <a:buNone/>
              <a:defRPr/>
            </a:pPr>
            <a:r>
              <a:rPr lang="fr-FR" altLang="fr-FR" sz="2000" dirty="0" smtClean="0"/>
              <a:t>ou</a:t>
            </a:r>
            <a:endParaRPr lang="fr-FR" altLang="fr-FR" sz="2000" dirty="0"/>
          </a:p>
          <a:p>
            <a:pPr lvl="1" fontAlgn="base">
              <a:spcAft>
                <a:spcPct val="0"/>
              </a:spcAft>
              <a:defRPr/>
            </a:pPr>
            <a:r>
              <a:rPr lang="fr-FR" altLang="fr-FR" sz="2000" dirty="0" smtClean="0"/>
              <a:t>En </a:t>
            </a:r>
            <a:r>
              <a:rPr lang="fr-FR" altLang="fr-FR" sz="2000" b="1" dirty="0" smtClean="0"/>
              <a:t>voie générale</a:t>
            </a:r>
            <a:r>
              <a:rPr lang="fr-FR" altLang="fr-FR" sz="2000" dirty="0" smtClean="0"/>
              <a:t>, auquel cas il choisit ses </a:t>
            </a:r>
            <a:r>
              <a:rPr lang="fr-FR" altLang="fr-FR" sz="2000" b="1" dirty="0" smtClean="0"/>
              <a:t>enseignements de spécialité</a:t>
            </a:r>
            <a:r>
              <a:rPr lang="fr-FR" altLang="fr-FR" sz="2000" dirty="0" smtClean="0"/>
              <a:t> pour la classe de première, après recommandations du conseil de classe</a:t>
            </a:r>
          </a:p>
          <a:p>
            <a:pPr lvl="1" fontAlgn="base">
              <a:spcAft>
                <a:spcPct val="0"/>
              </a:spcAft>
              <a:buNone/>
              <a:defRPr/>
            </a:pPr>
            <a:endParaRPr lang="fr-FR" altLang="fr-FR" sz="1800" dirty="0" smtClean="0"/>
          </a:p>
          <a:p>
            <a:pPr lvl="1" fontAlgn="base">
              <a:spcAft>
                <a:spcPct val="0"/>
              </a:spcAft>
              <a:defRPr/>
            </a:pPr>
            <a:endParaRPr lang="fr-FR" altLang="fr-FR" sz="1800" dirty="0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E74AD-CF7A-4DAE-80FA-1FB139C33A11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64807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Les choix pour les voies générales et technologiques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7587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043608" y="1268760"/>
            <a:ext cx="8100392" cy="4799012"/>
          </a:xfrm>
        </p:spPr>
        <p:txBody>
          <a:bodyPr>
            <a:normAutofit fontScale="62500" lnSpcReduction="20000"/>
          </a:bodyPr>
          <a:lstStyle/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dirty="0" smtClean="0"/>
              <a:t>Pour la </a:t>
            </a:r>
            <a:r>
              <a:rPr lang="fr-FR" altLang="fr-FR" b="1" dirty="0" smtClean="0"/>
              <a:t>voie générale</a:t>
            </a:r>
            <a:r>
              <a:rPr lang="fr-FR" altLang="fr-FR" dirty="0" smtClean="0"/>
              <a:t>, au 2</a:t>
            </a:r>
            <a:r>
              <a:rPr lang="fr-FR" altLang="fr-FR" baseline="30000" dirty="0" smtClean="0"/>
              <a:t>ème</a:t>
            </a:r>
            <a:r>
              <a:rPr lang="fr-FR" altLang="fr-FR" dirty="0" smtClean="0"/>
              <a:t> trimestre, chaque élève devra indiquer </a:t>
            </a:r>
            <a:r>
              <a:rPr lang="fr-FR" altLang="fr-FR" b="1" dirty="0" smtClean="0"/>
              <a:t>4 enseignements de spécialité</a:t>
            </a:r>
            <a:r>
              <a:rPr lang="fr-FR" altLang="fr-FR" sz="2000" b="1" dirty="0" smtClean="0"/>
              <a:t>*</a:t>
            </a:r>
            <a:r>
              <a:rPr lang="fr-FR" altLang="fr-FR" b="1" dirty="0" smtClean="0"/>
              <a:t> </a:t>
            </a:r>
            <a:r>
              <a:rPr lang="fr-FR" altLang="fr-FR" dirty="0" smtClean="0"/>
              <a:t>qui l’intéressent pour la classe de 1</a:t>
            </a:r>
            <a:r>
              <a:rPr lang="fr-FR" altLang="fr-FR" baseline="30000" dirty="0" smtClean="0"/>
              <a:t>re</a:t>
            </a:r>
            <a:r>
              <a:rPr lang="fr-FR" altLang="fr-FR" dirty="0" smtClean="0"/>
              <a:t> </a:t>
            </a:r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endParaRPr lang="fr-FR" altLang="fr-FR" dirty="0" smtClean="0"/>
          </a:p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dirty="0" smtClean="0"/>
              <a:t>Le conseil de classe émet des recommandations sur ces souhaits, en fonction du potentiel de l’élève et des organisations de l’établissement. </a:t>
            </a:r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endParaRPr lang="fr-FR" altLang="fr-FR" dirty="0" smtClean="0"/>
          </a:p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dirty="0" smtClean="0"/>
              <a:t>Ces pistes font l’objet d’échanges entre la famille, l’élève et l’équipe éducative pour aboutir, après avis du conseil de classe du troisième trimestre, au </a:t>
            </a:r>
            <a:r>
              <a:rPr lang="fr-FR" altLang="fr-FR" b="1" dirty="0" smtClean="0"/>
              <a:t>choix de 3 spécialités</a:t>
            </a:r>
            <a:r>
              <a:rPr lang="fr-FR" altLang="fr-FR" dirty="0" smtClean="0"/>
              <a:t> pour la classe de 1</a:t>
            </a:r>
            <a:r>
              <a:rPr lang="fr-FR" altLang="fr-FR" baseline="30000" dirty="0" smtClean="0"/>
              <a:t>re</a:t>
            </a:r>
            <a:r>
              <a:rPr lang="fr-FR" altLang="fr-FR" dirty="0" smtClean="0"/>
              <a:t>.</a:t>
            </a:r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endParaRPr lang="fr-FR" altLang="fr-FR" dirty="0" smtClean="0"/>
          </a:p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dirty="0" smtClean="0"/>
              <a:t>Pour la </a:t>
            </a:r>
            <a:r>
              <a:rPr lang="fr-FR" altLang="fr-FR" b="1" dirty="0" smtClean="0"/>
              <a:t>voie technologique</a:t>
            </a:r>
            <a:r>
              <a:rPr lang="fr-FR" altLang="fr-FR" dirty="0" smtClean="0"/>
              <a:t>, l’élève et sa famille indiquent leurs souhaits de série qui fera l’objet d’une décision d’orientation au troisième trimestre après discussion avec l’équipe éducative.</a:t>
            </a:r>
          </a:p>
          <a:p>
            <a:pPr fontAlgn="base">
              <a:spcAft>
                <a:spcPct val="0"/>
              </a:spcAft>
              <a:buFont typeface="Arial" pitchFamily="34" charset="0"/>
              <a:buChar char="■"/>
              <a:defRPr/>
            </a:pPr>
            <a:endParaRPr lang="fr-FR" altLang="fr-FR" sz="2000" dirty="0"/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r>
              <a:rPr lang="fr-FR" altLang="fr-FR" sz="1600" i="1" dirty="0" smtClean="0"/>
              <a:t>* voire </a:t>
            </a:r>
            <a:r>
              <a:rPr lang="fr-FR" altLang="fr-FR" sz="1600" i="1" dirty="0"/>
              <a:t>5 si l’une des spécialités envisagées n’est pas </a:t>
            </a:r>
            <a:r>
              <a:rPr lang="fr-FR" altLang="fr-FR" sz="1600" i="1" dirty="0" smtClean="0"/>
              <a:t>proposée </a:t>
            </a:r>
            <a:r>
              <a:rPr lang="fr-FR" altLang="fr-FR" sz="1600" i="1" dirty="0"/>
              <a:t>dans </a:t>
            </a:r>
            <a:r>
              <a:rPr lang="fr-FR" altLang="fr-FR" sz="1600" i="1" dirty="0" smtClean="0"/>
              <a:t>l’établissement.</a:t>
            </a:r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8ADB4-182F-48B0-9579-3882E91E783B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" name="AutoShape 143"/>
          <p:cNvSpPr>
            <a:spLocks noChangeArrowheads="1"/>
          </p:cNvSpPr>
          <p:nvPr/>
        </p:nvSpPr>
        <p:spPr bwMode="auto">
          <a:xfrm>
            <a:off x="326572" y="705446"/>
            <a:ext cx="732971" cy="1214438"/>
          </a:xfrm>
          <a:prstGeom prst="curvedRightArrow">
            <a:avLst>
              <a:gd name="adj1" fmla="val 42453"/>
              <a:gd name="adj2" fmla="val 81182"/>
              <a:gd name="adj3" fmla="val 33333"/>
            </a:avLst>
          </a:prstGeom>
          <a:solidFill>
            <a:srgbClr val="FFFF6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7314" name="Text Box 146"/>
          <p:cNvSpPr txBox="1">
            <a:spLocks noChangeArrowheads="1"/>
          </p:cNvSpPr>
          <p:nvPr/>
        </p:nvSpPr>
        <p:spPr bwMode="auto">
          <a:xfrm>
            <a:off x="8871858" y="0"/>
            <a:ext cx="274365" cy="30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6" tIns="45704" rIns="91406" bIns="45704">
            <a:spAutoFit/>
          </a:bodyPr>
          <a:lstStyle/>
          <a:p>
            <a:pPr defTabSz="913600" eaLnBrk="0" hangingPunct="0"/>
            <a:r>
              <a:rPr lang="fr-FR" sz="1400" dirty="0">
                <a:solidFill>
                  <a:schemeClr val="tx2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315" name="AutoShape 147"/>
          <p:cNvSpPr>
            <a:spLocks noChangeArrowheads="1"/>
          </p:cNvSpPr>
          <p:nvPr/>
        </p:nvSpPr>
        <p:spPr bwMode="auto">
          <a:xfrm>
            <a:off x="1045029" y="532210"/>
            <a:ext cx="7032171" cy="610791"/>
          </a:xfrm>
          <a:prstGeom prst="flowChartProcess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06" tIns="45704" rIns="91406" bIns="45704" anchor="ctr"/>
          <a:lstStyle/>
          <a:p>
            <a:pPr algn="ctr" defTabSz="913600" eaLnBrk="0" hangingPunct="0"/>
            <a:r>
              <a:rPr lang="fr-FR" sz="2400" b="1" dirty="0">
                <a:solidFill>
                  <a:srgbClr val="00424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347" name="Text Box 179"/>
          <p:cNvSpPr txBox="1">
            <a:spLocks noChangeArrowheads="1"/>
          </p:cNvSpPr>
          <p:nvPr/>
        </p:nvSpPr>
        <p:spPr bwMode="auto">
          <a:xfrm>
            <a:off x="4423229" y="4504134"/>
            <a:ext cx="296137" cy="52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774" tIns="51888" rIns="103774" bIns="51888">
            <a:spAutoFit/>
          </a:bodyPr>
          <a:lstStyle/>
          <a:p>
            <a:pPr eaLnBrk="0" hangingPunct="0"/>
            <a:r>
              <a:rPr lang="fr-FR" sz="2700" dirty="0">
                <a:latin typeface="Times New Roman" pitchFamily="18" charset="0"/>
              </a:rPr>
              <a:t> </a:t>
            </a:r>
          </a:p>
        </p:txBody>
      </p:sp>
      <p:sp>
        <p:nvSpPr>
          <p:cNvPr id="7351" name="Rectangle 183"/>
          <p:cNvSpPr>
            <a:spLocks noGrp="1" noChangeArrowheads="1"/>
          </p:cNvSpPr>
          <p:nvPr>
            <p:ph type="title"/>
          </p:nvPr>
        </p:nvSpPr>
        <p:spPr>
          <a:xfrm>
            <a:off x="1045029" y="601861"/>
            <a:ext cx="6966857" cy="512564"/>
          </a:xfrm>
          <a:solidFill>
            <a:schemeClr val="tx1">
              <a:lumMod val="65000"/>
              <a:lumOff val="35000"/>
            </a:schemeClr>
          </a:solidFill>
        </p:spPr>
        <p:txBody>
          <a:bodyPr lIns="103794" tIns="51897" rIns="103794" bIns="51897">
            <a:no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Les </a:t>
            </a:r>
            <a:r>
              <a:rPr lang="fr-FR" sz="2000" b="1" dirty="0" smtClean="0">
                <a:solidFill>
                  <a:schemeClr val="bg1"/>
                </a:solidFill>
              </a:rPr>
              <a:t>enseignements de spécialité et optionnels proposés au LGM en 1ère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7353" name="AutoShape 185"/>
          <p:cNvSpPr>
            <a:spLocks noChangeArrowheads="1"/>
          </p:cNvSpPr>
          <p:nvPr/>
        </p:nvSpPr>
        <p:spPr bwMode="auto">
          <a:xfrm>
            <a:off x="8068129" y="675084"/>
            <a:ext cx="783771" cy="1028700"/>
          </a:xfrm>
          <a:prstGeom prst="curvedLeftArrow">
            <a:avLst>
              <a:gd name="adj1" fmla="val 37642"/>
              <a:gd name="adj2" fmla="val 64309"/>
              <a:gd name="adj3" fmla="val 33333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043608" y="1700808"/>
            <a:ext cx="71287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1600" dirty="0" smtClean="0"/>
              <a:t>Histoire,  géopolitique et sciences politiques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Humanités, littérature et philosophie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LLCE : anglais 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LLCE : allemand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Physiques-chimie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SVT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Mathématiques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Sciences économiques et sociales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Sciences de l’ingénieur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Numérique et sciences informatiques (mutualisé avec lycée Pablo </a:t>
            </a:r>
            <a:r>
              <a:rPr lang="fr-FR" sz="1600" dirty="0" err="1" smtClean="0"/>
              <a:t>Néruda</a:t>
            </a:r>
            <a:r>
              <a:rPr lang="fr-FR" sz="16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Littérature et langues de l’Antiquité (mutualisé avec lycée Pablo </a:t>
            </a:r>
            <a:r>
              <a:rPr lang="fr-FR" sz="1600" dirty="0" err="1" smtClean="0"/>
              <a:t>Néruda</a:t>
            </a:r>
            <a:r>
              <a:rPr lang="fr-FR" sz="1600" dirty="0" smtClean="0"/>
              <a:t>)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Enseignement optionnels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Latin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Italien : LVC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Musique, Cinéma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LSF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4807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Grilles horaires du cycle terminale de la voie générale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18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7643637"/>
              </p:ext>
            </p:extLst>
          </p:nvPr>
        </p:nvGraphicFramePr>
        <p:xfrm>
          <a:off x="971600" y="1052736"/>
          <a:ext cx="7992888" cy="562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3300"/>
                <a:gridCol w="1244794"/>
                <a:gridCol w="1244794"/>
              </a:tblGrid>
              <a:tr h="312733">
                <a:tc gridSpan="2">
                  <a:txBody>
                    <a:bodyPr/>
                    <a:lstStyle/>
                    <a:p>
                      <a:r>
                        <a:rPr lang="fr-FR" sz="1000" dirty="0" smtClean="0"/>
                        <a:t>Enseignements communs</a:t>
                      </a:r>
                      <a:endParaRPr lang="fr-FR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coefficient</a:t>
                      </a:r>
                      <a:endParaRPr lang="fr-FR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218275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Français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Histoire-géographie</a:t>
                      </a:r>
                    </a:p>
                    <a:p>
                      <a:r>
                        <a:rPr lang="fr-FR" sz="1000" dirty="0" smtClean="0"/>
                        <a:t>LVA et LVB</a:t>
                      </a:r>
                    </a:p>
                    <a:p>
                      <a:r>
                        <a:rPr lang="fr-FR" sz="1000" dirty="0" smtClean="0"/>
                        <a:t>EPS</a:t>
                      </a:r>
                    </a:p>
                    <a:p>
                      <a:r>
                        <a:rPr lang="fr-FR" sz="1000" dirty="0" smtClean="0"/>
                        <a:t>Enseignement</a:t>
                      </a:r>
                      <a:r>
                        <a:rPr lang="fr-FR" sz="1000" baseline="0" dirty="0" smtClean="0"/>
                        <a:t> scientifique</a:t>
                      </a:r>
                    </a:p>
                    <a:p>
                      <a:r>
                        <a:rPr lang="fr-FR" sz="1000" baseline="0" dirty="0" smtClean="0"/>
                        <a:t>EMC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4h30</a:t>
                      </a:r>
                    </a:p>
                    <a:p>
                      <a:r>
                        <a:rPr lang="fr-FR" sz="1000" dirty="0" smtClean="0"/>
                        <a:t>2h</a:t>
                      </a:r>
                    </a:p>
                    <a:p>
                      <a:r>
                        <a:rPr lang="fr-FR" sz="1000" dirty="0" smtClean="0"/>
                        <a:t>2h</a:t>
                      </a:r>
                    </a:p>
                    <a:p>
                      <a:r>
                        <a:rPr lang="fr-FR" sz="1000" dirty="0" smtClean="0"/>
                        <a:t>18h annuelles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 Eponc1</a:t>
                      </a:r>
                    </a:p>
                    <a:p>
                      <a:r>
                        <a:rPr lang="fr-FR" sz="1000" dirty="0" smtClean="0"/>
                        <a:t>5 ECCC</a:t>
                      </a:r>
                    </a:p>
                    <a:p>
                      <a:r>
                        <a:rPr lang="fr-FR" sz="1000" dirty="0" smtClean="0"/>
                        <a:t>5 et 5 ECCC</a:t>
                      </a:r>
                    </a:p>
                    <a:p>
                      <a:r>
                        <a:rPr lang="fr-FR" sz="1000" dirty="0" smtClean="0"/>
                        <a:t>5 ECCC</a:t>
                      </a:r>
                    </a:p>
                    <a:p>
                      <a:r>
                        <a:rPr lang="fr-FR" sz="1000" dirty="0" smtClean="0"/>
                        <a:t>5 ECCC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</a:tr>
              <a:tr h="312733">
                <a:tc gridSpan="2">
                  <a:txBody>
                    <a:bodyPr/>
                    <a:lstStyle/>
                    <a:p>
                      <a:r>
                        <a:rPr lang="fr-FR" sz="1000" dirty="0" smtClean="0"/>
                        <a:t>Enseignements de spécialité : 3 au choix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341550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Arts</a:t>
                      </a:r>
                    </a:p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Biologie-écologie</a:t>
                      </a:r>
                    </a:p>
                    <a:p>
                      <a:r>
                        <a:rPr lang="fr-FR" sz="1000" dirty="0" smtClean="0"/>
                        <a:t>Histoire-géographie, géopolitique et sciences politiques</a:t>
                      </a:r>
                    </a:p>
                    <a:p>
                      <a:r>
                        <a:rPr lang="fr-FR" sz="1000" dirty="0" smtClean="0"/>
                        <a:t>Humanités, littérature et philosophie</a:t>
                      </a:r>
                    </a:p>
                    <a:p>
                      <a:r>
                        <a:rPr lang="fr-FR" sz="1000" dirty="0" smtClean="0"/>
                        <a:t>LLCE (anglais et allemand)</a:t>
                      </a:r>
                    </a:p>
                    <a:p>
                      <a:r>
                        <a:rPr lang="fr-FR" sz="1000" dirty="0" smtClean="0"/>
                        <a:t>Littérature</a:t>
                      </a:r>
                      <a:r>
                        <a:rPr lang="fr-FR" sz="1000" baseline="0" dirty="0" smtClean="0"/>
                        <a:t> et LCA (mutualisé)</a:t>
                      </a:r>
                    </a:p>
                    <a:p>
                      <a:r>
                        <a:rPr lang="fr-FR" sz="1000" baseline="0" dirty="0" smtClean="0"/>
                        <a:t>Mathématiques</a:t>
                      </a:r>
                    </a:p>
                    <a:p>
                      <a:r>
                        <a:rPr lang="fr-FR" sz="1000" dirty="0" smtClean="0"/>
                        <a:t>Numérique</a:t>
                      </a:r>
                      <a:r>
                        <a:rPr lang="fr-FR" sz="1000" baseline="0" dirty="0" smtClean="0"/>
                        <a:t> et sciences informatiques (mutualisé)</a:t>
                      </a:r>
                    </a:p>
                    <a:p>
                      <a:r>
                        <a:rPr lang="fr-FR" sz="1000" baseline="0" dirty="0" smtClean="0"/>
                        <a:t>Physiques-chimie</a:t>
                      </a:r>
                    </a:p>
                    <a:p>
                      <a:r>
                        <a:rPr lang="fr-FR" sz="1000" baseline="0" dirty="0" smtClean="0"/>
                        <a:t>SVT</a:t>
                      </a:r>
                    </a:p>
                    <a:p>
                      <a:r>
                        <a:rPr lang="fr-FR" sz="1000" baseline="0" dirty="0" smtClean="0"/>
                        <a:t>SES</a:t>
                      </a:r>
                    </a:p>
                    <a:p>
                      <a:r>
                        <a:rPr lang="fr-FR" sz="1000" baseline="0" dirty="0" smtClean="0"/>
                        <a:t>Sciences de l’ingénieur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</a:p>
                    <a:p>
                      <a:r>
                        <a:rPr lang="fr-FR" sz="1000" dirty="0" smtClean="0"/>
                        <a:t>4h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ES3 : 5 ECCC en première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</a:tr>
              <a:tr h="277737">
                <a:tc gridSpan="2">
                  <a:txBody>
                    <a:bodyPr/>
                    <a:lstStyle/>
                    <a:p>
                      <a:r>
                        <a:rPr lang="fr-FR" sz="1000" dirty="0" smtClean="0"/>
                        <a:t>Enseignements optionnels</a:t>
                      </a:r>
                      <a:endParaRPr lang="fr-FR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0958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LVC : italien</a:t>
                      </a:r>
                    </a:p>
                    <a:p>
                      <a:r>
                        <a:rPr lang="fr-FR" sz="1000" dirty="0" smtClean="0"/>
                        <a:t>LCA : latin - </a:t>
                      </a:r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grec</a:t>
                      </a:r>
                    </a:p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EPS</a:t>
                      </a:r>
                    </a:p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Arts : musique, CAV</a:t>
                      </a:r>
                    </a:p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Hippologie et équitation</a:t>
                      </a:r>
                    </a:p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Agronomie-Economie Territoires</a:t>
                      </a:r>
                    </a:p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</a:rPr>
                        <a:t>Pratiques sociales et culturelles</a:t>
                      </a:r>
                      <a:endParaRPr lang="fr-FR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</a:p>
                    <a:p>
                      <a:r>
                        <a:rPr lang="fr-FR" sz="1000" dirty="0" smtClean="0"/>
                        <a:t>3h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Dans CC</a:t>
                      </a:r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03648" y="764704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Classe de première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48072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Grilles horaires du cycle terminale de la voie générale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19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20207"/>
              </p:ext>
            </p:extLst>
          </p:nvPr>
        </p:nvGraphicFramePr>
        <p:xfrm>
          <a:off x="1331640" y="1109295"/>
          <a:ext cx="7416824" cy="440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666"/>
                <a:gridCol w="1155079"/>
                <a:gridCol w="1155079"/>
              </a:tblGrid>
              <a:tr h="244437">
                <a:tc gridSpan="2">
                  <a:txBody>
                    <a:bodyPr/>
                    <a:lstStyle/>
                    <a:p>
                      <a:r>
                        <a:rPr lang="fr-FR" sz="1200" dirty="0" smtClean="0"/>
                        <a:t>Enseignements communs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coefficient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5922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Philosophie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Histoire-géographie</a:t>
                      </a:r>
                    </a:p>
                    <a:p>
                      <a:r>
                        <a:rPr lang="fr-FR" sz="1200" dirty="0" smtClean="0"/>
                        <a:t>LVA et LVB</a:t>
                      </a:r>
                    </a:p>
                    <a:p>
                      <a:r>
                        <a:rPr lang="fr-FR" sz="1200" dirty="0" smtClean="0"/>
                        <a:t>EPS</a:t>
                      </a:r>
                    </a:p>
                    <a:p>
                      <a:r>
                        <a:rPr lang="fr-FR" sz="1200" dirty="0" smtClean="0"/>
                        <a:t>Enseignement</a:t>
                      </a:r>
                      <a:r>
                        <a:rPr lang="fr-FR" sz="1200" baseline="0" dirty="0" smtClean="0"/>
                        <a:t> scientifique</a:t>
                      </a:r>
                    </a:p>
                    <a:p>
                      <a:r>
                        <a:rPr lang="fr-FR" sz="1200" baseline="0" dirty="0" smtClean="0"/>
                        <a:t>EMC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4h</a:t>
                      </a:r>
                    </a:p>
                    <a:p>
                      <a:r>
                        <a:rPr lang="fr-FR" sz="1200" dirty="0" smtClean="0"/>
                        <a:t>2h</a:t>
                      </a:r>
                    </a:p>
                    <a:p>
                      <a:r>
                        <a:rPr lang="fr-FR" sz="1200" dirty="0" smtClean="0"/>
                        <a:t>2h</a:t>
                      </a:r>
                    </a:p>
                    <a:p>
                      <a:r>
                        <a:rPr lang="fr-FR" sz="1200" dirty="0" smtClean="0"/>
                        <a:t>18h annuelles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8</a:t>
                      </a:r>
                    </a:p>
                    <a:p>
                      <a:r>
                        <a:rPr lang="fr-FR" sz="1200" dirty="0" smtClean="0"/>
                        <a:t>5 ECCC</a:t>
                      </a:r>
                    </a:p>
                    <a:p>
                      <a:r>
                        <a:rPr lang="fr-FR" sz="1200" dirty="0" smtClean="0"/>
                        <a:t>5 et 5 ECCC</a:t>
                      </a:r>
                    </a:p>
                    <a:p>
                      <a:r>
                        <a:rPr lang="fr-FR" sz="1200" dirty="0" smtClean="0"/>
                        <a:t>5 ECCC</a:t>
                      </a:r>
                    </a:p>
                    <a:p>
                      <a:r>
                        <a:rPr lang="fr-FR" sz="1200" dirty="0" smtClean="0"/>
                        <a:t>5 ECCC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  <a:tr h="244437">
                <a:tc gridSpan="2">
                  <a:txBody>
                    <a:bodyPr/>
                    <a:lstStyle/>
                    <a:p>
                      <a:r>
                        <a:rPr lang="fr-FR" sz="1200" dirty="0" smtClean="0"/>
                        <a:t>Enseignements de spécialité : 2 au choix (parmi ceux déjà</a:t>
                      </a:r>
                      <a:r>
                        <a:rPr lang="fr-FR" sz="1200" baseline="0" dirty="0" smtClean="0"/>
                        <a:t> choisis en 1</a:t>
                      </a:r>
                      <a:r>
                        <a:rPr lang="fr-FR" sz="1200" baseline="30000" dirty="0" smtClean="0"/>
                        <a:t>ère</a:t>
                      </a:r>
                      <a:r>
                        <a:rPr lang="fr-FR" sz="1200" baseline="0" dirty="0" smtClean="0"/>
                        <a:t>)</a:t>
                      </a:r>
                      <a:endParaRPr lang="fr-FR" sz="12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36971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Arts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Biologie-écologie</a:t>
                      </a:r>
                    </a:p>
                    <a:p>
                      <a:r>
                        <a:rPr lang="fr-FR" sz="1200" dirty="0" smtClean="0"/>
                        <a:t>Histoire-géographie, géopolitique et sciences politiques</a:t>
                      </a:r>
                    </a:p>
                    <a:p>
                      <a:r>
                        <a:rPr lang="fr-FR" sz="1200" dirty="0" smtClean="0"/>
                        <a:t>Humanités, littérature et philosophie</a:t>
                      </a:r>
                    </a:p>
                    <a:p>
                      <a:r>
                        <a:rPr lang="fr-FR" sz="1200" dirty="0" smtClean="0"/>
                        <a:t>LLCE (anglais et allemand)</a:t>
                      </a:r>
                    </a:p>
                    <a:p>
                      <a:r>
                        <a:rPr lang="fr-FR" sz="1200" dirty="0" smtClean="0"/>
                        <a:t>Littérature</a:t>
                      </a:r>
                      <a:r>
                        <a:rPr lang="fr-FR" sz="1200" baseline="0" dirty="0" smtClean="0"/>
                        <a:t> et LCA (mutualisé)</a:t>
                      </a:r>
                    </a:p>
                    <a:p>
                      <a:r>
                        <a:rPr lang="fr-FR" sz="1200" baseline="0" dirty="0" smtClean="0"/>
                        <a:t>Mathématiques</a:t>
                      </a:r>
                    </a:p>
                    <a:p>
                      <a:r>
                        <a:rPr lang="fr-FR" sz="1200" dirty="0" smtClean="0"/>
                        <a:t>Numérique</a:t>
                      </a:r>
                      <a:r>
                        <a:rPr lang="fr-FR" sz="1200" baseline="0" dirty="0" smtClean="0"/>
                        <a:t> et sciences informatiques (mutualisé)</a:t>
                      </a:r>
                    </a:p>
                    <a:p>
                      <a:r>
                        <a:rPr lang="fr-FR" sz="1200" baseline="0" dirty="0" smtClean="0"/>
                        <a:t>Physiques-chimie</a:t>
                      </a:r>
                    </a:p>
                    <a:p>
                      <a:r>
                        <a:rPr lang="fr-FR" sz="1200" baseline="0" dirty="0" smtClean="0"/>
                        <a:t>SVT</a:t>
                      </a:r>
                    </a:p>
                    <a:p>
                      <a:r>
                        <a:rPr lang="fr-FR" sz="1200" baseline="0" dirty="0" smtClean="0"/>
                        <a:t>SES</a:t>
                      </a:r>
                    </a:p>
                    <a:p>
                      <a:r>
                        <a:rPr lang="fr-FR" sz="1200" baseline="0" dirty="0" smtClean="0"/>
                        <a:t>Sciences de l’ingénieur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</a:p>
                    <a:p>
                      <a:r>
                        <a:rPr lang="fr-FR" sz="1200" dirty="0" smtClean="0"/>
                        <a:t>6h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ES1 : 16 </a:t>
                      </a:r>
                      <a:r>
                        <a:rPr lang="fr-FR" sz="1200" dirty="0" err="1" smtClean="0"/>
                        <a:t>EponcT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ES2 : 16 </a:t>
                      </a:r>
                      <a:r>
                        <a:rPr lang="fr-FR" sz="1200" dirty="0" err="1" smtClean="0"/>
                        <a:t>EponcT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</a:tr>
              <a:tr h="3845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Epreuve orale terminale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403648" y="764704"/>
            <a:ext cx="1539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Classe de terminale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 rot="20427303">
            <a:off x="1187624" y="2967335"/>
            <a:ext cx="75608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BONNES QUESTIONS…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Grilles horaires (suite)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12068327"/>
              </p:ext>
            </p:extLst>
          </p:nvPr>
        </p:nvGraphicFramePr>
        <p:xfrm>
          <a:off x="1435100" y="1447800"/>
          <a:ext cx="741682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1368152"/>
              </a:tblGrid>
              <a:tr h="201512">
                <a:tc gridSpan="2">
                  <a:txBody>
                    <a:bodyPr/>
                    <a:lstStyle/>
                    <a:p>
                      <a:r>
                        <a:rPr lang="fr-FR" sz="1200" dirty="0" smtClean="0"/>
                        <a:t>Enseignements optionnels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5808">
                <a:tc>
                  <a:txBody>
                    <a:bodyPr/>
                    <a:lstStyle/>
                    <a:p>
                      <a:pPr marL="228600" indent="-228600">
                        <a:buAutoNum type="alphaLcParenR"/>
                      </a:pPr>
                      <a:r>
                        <a:rPr lang="fr-FR" sz="1200" dirty="0" smtClean="0"/>
                        <a:t>1 enseignement parmi :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dirty="0" smtClean="0"/>
                        <a:t>Maths complémentaires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dirty="0" smtClean="0"/>
                        <a:t>Maths expertes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fr-FR" sz="1200" dirty="0" smtClean="0"/>
                        <a:t>DGEMC</a:t>
                      </a:r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b) 1 enseignement parmi :</a:t>
                      </a:r>
                    </a:p>
                    <a:p>
                      <a:r>
                        <a:rPr lang="fr-FR" sz="1200" dirty="0" smtClean="0"/>
                        <a:t>LVC : italien</a:t>
                      </a:r>
                    </a:p>
                    <a:p>
                      <a:r>
                        <a:rPr lang="fr-FR" sz="1200" dirty="0" smtClean="0"/>
                        <a:t>LCA : latin -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grec</a:t>
                      </a: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EPS</a:t>
                      </a:r>
                    </a:p>
                    <a:p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Arts :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musique, CAV</a:t>
                      </a:r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Hippologie et équitation</a:t>
                      </a: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Agronomie-Economie Territoires</a:t>
                      </a:r>
                    </a:p>
                    <a:p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Pratiques sociales et culturelles</a:t>
                      </a:r>
                      <a:endParaRPr lang="fr-FR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Dans CC </a:t>
                      </a:r>
                      <a:r>
                        <a:rPr lang="fr-FR" sz="1200" dirty="0" err="1" smtClean="0"/>
                        <a:t>coef</a:t>
                      </a:r>
                      <a:r>
                        <a:rPr lang="fr-FR" sz="1200" dirty="0" smtClean="0"/>
                        <a:t>&lt;1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LES VOIES TECHNOLOGIQUES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808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/>
              <a:t>Le baccalauréat technologique permet d’acquérir des </a:t>
            </a:r>
          </a:p>
          <a:p>
            <a:pPr>
              <a:buNone/>
            </a:pPr>
            <a:r>
              <a:rPr lang="fr-FR" sz="2200" dirty="0" smtClean="0"/>
              <a:t>connaissances générales et technologiques. L’étude et la </a:t>
            </a:r>
          </a:p>
          <a:p>
            <a:pPr>
              <a:buNone/>
            </a:pPr>
            <a:r>
              <a:rPr lang="fr-FR" sz="2200" dirty="0" smtClean="0"/>
              <a:t>mise en application concrète (fabrication, étude de </a:t>
            </a:r>
          </a:p>
          <a:p>
            <a:pPr>
              <a:buNone/>
            </a:pPr>
            <a:r>
              <a:rPr lang="fr-FR" sz="2200" dirty="0" smtClean="0"/>
              <a:t>dossiers, manipulations en laboratoire) occupent une </a:t>
            </a:r>
          </a:p>
          <a:p>
            <a:pPr>
              <a:buNone/>
            </a:pPr>
            <a:r>
              <a:rPr lang="fr-FR" sz="2200" dirty="0" smtClean="0"/>
              <a:t>grande partie de l’emploi du temps.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16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003A"/>
                </a:gs>
                <a:gs pos="100000">
                  <a:srgbClr val="265A9A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La nouvelle </a:t>
              </a:r>
              <a:b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voie technologique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18" name="Ellipse 17">
            <a:hlinkClick r:id="rId3" action="ppaction://hlinksldjump" tooltip="Cliquez pour une présentation du Bac ST2S"/>
          </p:cNvPr>
          <p:cNvSpPr/>
          <p:nvPr/>
        </p:nvSpPr>
        <p:spPr>
          <a:xfrm>
            <a:off x="395536" y="4301220"/>
            <a:ext cx="1853872" cy="1535693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>
                <a:solidFill>
                  <a:srgbClr val="EDD5D3"/>
                </a:solidFill>
              </a:rPr>
              <a:t>BAC </a:t>
            </a:r>
            <a:r>
              <a:rPr lang="fr-FR" sz="3200" b="1" dirty="0">
                <a:solidFill>
                  <a:srgbClr val="EDD5D3"/>
                </a:solidFill>
              </a:rPr>
              <a:t>ST2S</a:t>
            </a:r>
          </a:p>
        </p:txBody>
      </p:sp>
      <p:sp>
        <p:nvSpPr>
          <p:cNvPr id="26" name="Ellipse 25">
            <a:hlinkClick r:id="rId4" action="ppaction://hlinksldjump" tooltip="Cliquez pour une présentation du Bac STL"/>
          </p:cNvPr>
          <p:cNvSpPr/>
          <p:nvPr/>
        </p:nvSpPr>
        <p:spPr>
          <a:xfrm>
            <a:off x="2530417" y="4301220"/>
            <a:ext cx="1853872" cy="1535693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BAC </a:t>
            </a:r>
            <a:br>
              <a:rPr lang="fr-FR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fr-FR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STL</a:t>
            </a:r>
          </a:p>
        </p:txBody>
      </p:sp>
      <p:sp>
        <p:nvSpPr>
          <p:cNvPr id="27" name="Ellipse 26">
            <a:hlinkClick r:id="rId5" action="ppaction://hlinksldjump" tooltip="Cliquez pour une présentation du Bac STAV"/>
          </p:cNvPr>
          <p:cNvSpPr/>
          <p:nvPr/>
        </p:nvSpPr>
        <p:spPr>
          <a:xfrm>
            <a:off x="6832134" y="4301220"/>
            <a:ext cx="1853872" cy="1535693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BAC </a:t>
            </a:r>
            <a:br>
              <a:rPr lang="fr-FR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fr-FR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STAV</a:t>
            </a:r>
          </a:p>
        </p:txBody>
      </p:sp>
      <p:sp>
        <p:nvSpPr>
          <p:cNvPr id="28" name="Ellipse 27">
            <a:hlinkClick r:id="rId6" action="ppaction://hlinksldjump" tooltip="Cliquez pour une présentation du Bac STD2A"/>
          </p:cNvPr>
          <p:cNvSpPr/>
          <p:nvPr/>
        </p:nvSpPr>
        <p:spPr>
          <a:xfrm>
            <a:off x="4716016" y="4301219"/>
            <a:ext cx="1853872" cy="1535693"/>
          </a:xfrm>
          <a:prstGeom prst="ellipse">
            <a:avLst/>
          </a:prstGeom>
          <a:solidFill>
            <a:schemeClr val="bg1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>
                <a:solidFill>
                  <a:srgbClr val="FFF4D1"/>
                </a:solidFill>
              </a:rPr>
              <a:t>BAC </a:t>
            </a:r>
            <a:br>
              <a:rPr lang="fr-FR" sz="3200" dirty="0">
                <a:solidFill>
                  <a:srgbClr val="FFF4D1"/>
                </a:solidFill>
              </a:rPr>
            </a:br>
            <a:r>
              <a:rPr lang="fr-FR" sz="3200" b="1" dirty="0">
                <a:solidFill>
                  <a:srgbClr val="FFF4D1"/>
                </a:solidFill>
              </a:rPr>
              <a:t>STD2A</a:t>
            </a:r>
          </a:p>
        </p:txBody>
      </p:sp>
      <p:sp>
        <p:nvSpPr>
          <p:cNvPr id="29" name="Ellipse 28">
            <a:hlinkClick r:id="rId7" action="ppaction://hlinksldjump" tooltip="Cliquez pour une présentation du Bac STMG"/>
          </p:cNvPr>
          <p:cNvSpPr/>
          <p:nvPr/>
        </p:nvSpPr>
        <p:spPr>
          <a:xfrm>
            <a:off x="2059781" y="2376058"/>
            <a:ext cx="2211288" cy="2059607"/>
          </a:xfrm>
          <a:prstGeom prst="ellipse">
            <a:avLst/>
          </a:prstGeom>
          <a:solidFill>
            <a:srgbClr val="6E3632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STMG</a:t>
            </a:r>
          </a:p>
        </p:txBody>
      </p:sp>
      <p:sp>
        <p:nvSpPr>
          <p:cNvPr id="30" name="Ellipse 29">
            <a:hlinkClick r:id="rId8" action="ppaction://hlinksldjump" tooltip="Cliquez pour une présentation du Bac STI2D"/>
          </p:cNvPr>
          <p:cNvSpPr/>
          <p:nvPr/>
        </p:nvSpPr>
        <p:spPr>
          <a:xfrm>
            <a:off x="5364088" y="2376058"/>
            <a:ext cx="2211288" cy="2059607"/>
          </a:xfrm>
          <a:prstGeom prst="ellips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STI2D</a:t>
            </a:r>
          </a:p>
        </p:txBody>
      </p:sp>
      <p:sp>
        <p:nvSpPr>
          <p:cNvPr id="16393" name="Text Box 3"/>
          <p:cNvSpPr txBox="1">
            <a:spLocks noChangeArrowheads="1"/>
          </p:cNvSpPr>
          <p:nvPr/>
        </p:nvSpPr>
        <p:spPr bwMode="auto">
          <a:xfrm>
            <a:off x="2411760" y="1772816"/>
            <a:ext cx="626469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/>
            <a:r>
              <a:rPr lang="fr-FR" sz="3200" b="1" dirty="0">
                <a:solidFill>
                  <a:srgbClr val="C00000"/>
                </a:solidFill>
              </a:rPr>
              <a:t>Les 6 </a:t>
            </a:r>
            <a:r>
              <a:rPr lang="fr-FR" sz="3200" b="1" dirty="0" smtClean="0">
                <a:solidFill>
                  <a:srgbClr val="C00000"/>
                </a:solidFill>
              </a:rPr>
              <a:t>voies technologiques</a:t>
            </a:r>
            <a:endParaRPr lang="fr-FR" sz="3200" b="1" dirty="0">
              <a:solidFill>
                <a:srgbClr val="C00000"/>
              </a:solidFill>
            </a:endParaRPr>
          </a:p>
        </p:txBody>
      </p:sp>
      <p:pic>
        <p:nvPicPr>
          <p:cNvPr id="16394" name="Picture 186" descr="C:\Users\Ludo\AppData\Local\Microsoft\Windows\Temporary Internet Files\Content.IE5\4OXOBATB\MC900431629[2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9022461">
            <a:off x="666750" y="909638"/>
            <a:ext cx="20859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Image 194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29475" y="6508750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18" descr="C:\Users\user\Documents\My Dropbox\03-Développements\STI2D\Boule-grise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330529" y="3284983"/>
            <a:ext cx="3584901" cy="3580303"/>
          </a:xfrm>
          <a:prstGeom prst="rect">
            <a:avLst/>
          </a:prstGeom>
          <a:noFill/>
          <a:effectLst>
            <a:softEdge rad="127000"/>
          </a:effectLst>
          <a:extLst/>
        </p:spPr>
      </p:pic>
      <p:sp>
        <p:nvSpPr>
          <p:cNvPr id="31" name="Flèche vers le bas 30"/>
          <p:cNvSpPr/>
          <p:nvPr/>
        </p:nvSpPr>
        <p:spPr>
          <a:xfrm rot="18135922">
            <a:off x="5063332" y="5237956"/>
            <a:ext cx="347662" cy="1038225"/>
          </a:xfrm>
          <a:prstGeom prst="downArrow">
            <a:avLst/>
          </a:prstGeom>
          <a:solidFill>
            <a:srgbClr val="8E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29" name="Flèche vers le bas 28"/>
          <p:cNvSpPr/>
          <p:nvPr/>
        </p:nvSpPr>
        <p:spPr>
          <a:xfrm rot="14119452">
            <a:off x="5039519" y="3636169"/>
            <a:ext cx="360362" cy="1187450"/>
          </a:xfrm>
          <a:prstGeom prst="downArrow">
            <a:avLst/>
          </a:prstGeom>
          <a:solidFill>
            <a:srgbClr val="8E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33812" name="_s1037"/>
          <p:cNvSpPr>
            <a:spLocks noChangeArrowheads="1"/>
          </p:cNvSpPr>
          <p:nvPr/>
        </p:nvSpPr>
        <p:spPr bwMode="auto">
          <a:xfrm>
            <a:off x="415777" y="5763418"/>
            <a:ext cx="1926981" cy="891159"/>
          </a:xfrm>
          <a:prstGeom prst="rect">
            <a:avLst/>
          </a:prstGeom>
          <a:solidFill>
            <a:srgbClr val="6E363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55908" tIns="27955" rIns="55908" bIns="27955" anchor="ctr"/>
          <a:lstStyle/>
          <a:p>
            <a:pPr algn="ctr">
              <a:defRPr/>
            </a:pPr>
            <a: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Terminale </a:t>
            </a:r>
            <a:b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Gestion et finance</a:t>
            </a:r>
          </a:p>
        </p:txBody>
      </p:sp>
      <p:sp>
        <p:nvSpPr>
          <p:cNvPr id="33813" name="_s1038"/>
          <p:cNvSpPr>
            <a:spLocks noChangeArrowheads="1"/>
          </p:cNvSpPr>
          <p:nvPr/>
        </p:nvSpPr>
        <p:spPr bwMode="auto">
          <a:xfrm>
            <a:off x="5724128" y="5157192"/>
            <a:ext cx="2160240" cy="891159"/>
          </a:xfrm>
          <a:prstGeom prst="rect">
            <a:avLst/>
          </a:prstGeom>
          <a:solidFill>
            <a:srgbClr val="6E363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55908" tIns="27955" rIns="55908" bIns="27955" anchor="ctr"/>
          <a:lstStyle/>
          <a:p>
            <a:pPr algn="ctr">
              <a:defRPr/>
            </a:pPr>
            <a: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Terminale </a:t>
            </a:r>
            <a:b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Systèmes d‘information </a:t>
            </a:r>
            <a:br>
              <a:rPr lang="fr-FR" sz="1400" b="1" i="0" dirty="0">
                <a:solidFill>
                  <a:schemeClr val="bg1"/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et de gestion</a:t>
            </a:r>
          </a:p>
        </p:txBody>
      </p:sp>
      <p:sp>
        <p:nvSpPr>
          <p:cNvPr id="33814" name="_s1040"/>
          <p:cNvSpPr>
            <a:spLocks noChangeArrowheads="1"/>
          </p:cNvSpPr>
          <p:nvPr/>
        </p:nvSpPr>
        <p:spPr bwMode="auto">
          <a:xfrm>
            <a:off x="5796136" y="3429000"/>
            <a:ext cx="1928446" cy="843556"/>
          </a:xfrm>
          <a:prstGeom prst="rect">
            <a:avLst/>
          </a:prstGeom>
          <a:solidFill>
            <a:srgbClr val="6E363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55908" tIns="27955" rIns="55908" bIns="27955" anchor="ctr"/>
          <a:lstStyle/>
          <a:p>
            <a:pPr algn="ctr">
              <a:defRPr/>
            </a:pPr>
            <a: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Terminale </a:t>
            </a:r>
            <a:b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Mercatique</a:t>
            </a:r>
          </a:p>
          <a:p>
            <a:pPr algn="ctr">
              <a:defRPr/>
            </a:pPr>
            <a:r>
              <a:rPr lang="fr-FR" sz="1000" i="0" dirty="0">
                <a:solidFill>
                  <a:schemeClr val="bg1"/>
                </a:solidFill>
                <a:cs typeface="Arial" charset="0"/>
              </a:rPr>
              <a:t>(marketing)</a:t>
            </a:r>
          </a:p>
        </p:txBody>
      </p:sp>
      <p:sp>
        <p:nvSpPr>
          <p:cNvPr id="33815" name="_s1039"/>
          <p:cNvSpPr>
            <a:spLocks noChangeArrowheads="1"/>
          </p:cNvSpPr>
          <p:nvPr/>
        </p:nvSpPr>
        <p:spPr bwMode="auto">
          <a:xfrm>
            <a:off x="419969" y="3429000"/>
            <a:ext cx="1926981" cy="843556"/>
          </a:xfrm>
          <a:prstGeom prst="rect">
            <a:avLst/>
          </a:prstGeom>
          <a:solidFill>
            <a:srgbClr val="6E3632"/>
          </a:solidFill>
          <a:ln w="1270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55908" tIns="27955" rIns="55908" bIns="27955" anchor="ctr"/>
          <a:lstStyle/>
          <a:p>
            <a:pPr algn="ctr">
              <a:defRPr/>
            </a:pPr>
            <a:r>
              <a:rPr lang="fr-FR" sz="1400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Terminale</a:t>
            </a: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fr-FR" sz="1400" b="1" i="0" dirty="0">
                <a:solidFill>
                  <a:schemeClr val="bg1"/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Ressources humaines </a:t>
            </a:r>
            <a:br>
              <a:rPr lang="fr-FR" sz="1400" b="1" i="0" dirty="0">
                <a:solidFill>
                  <a:schemeClr val="bg1"/>
                </a:solidFill>
                <a:cs typeface="Arial" charset="0"/>
              </a:rPr>
            </a:br>
            <a:r>
              <a:rPr lang="fr-FR" sz="1400" b="1" i="0" dirty="0">
                <a:solidFill>
                  <a:schemeClr val="bg1"/>
                </a:solidFill>
                <a:cs typeface="Arial" charset="0"/>
              </a:rPr>
              <a:t>et communication</a:t>
            </a:r>
          </a:p>
        </p:txBody>
      </p:sp>
      <p:grpSp>
        <p:nvGrpSpPr>
          <p:cNvPr id="2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19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003A"/>
                </a:gs>
                <a:gs pos="100000">
                  <a:srgbClr val="265A9A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0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La nouvelle </a:t>
              </a:r>
              <a:b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voie technologique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1" name="Ellipse 20"/>
          <p:cNvSpPr/>
          <p:nvPr/>
        </p:nvSpPr>
        <p:spPr>
          <a:xfrm>
            <a:off x="6311156" y="1147139"/>
            <a:ext cx="2211288" cy="2059607"/>
          </a:xfrm>
          <a:prstGeom prst="ellipse">
            <a:avLst/>
          </a:prstGeom>
          <a:solidFill>
            <a:srgbClr val="6E3632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STMG</a:t>
            </a:r>
          </a:p>
        </p:txBody>
      </p:sp>
      <p:sp>
        <p:nvSpPr>
          <p:cNvPr id="18451" name="Rectangle 2"/>
          <p:cNvSpPr txBox="1">
            <a:spLocks noChangeArrowheads="1"/>
          </p:cNvSpPr>
          <p:nvPr/>
        </p:nvSpPr>
        <p:spPr bwMode="auto">
          <a:xfrm>
            <a:off x="233363" y="1704975"/>
            <a:ext cx="5741987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2800" b="1">
                <a:solidFill>
                  <a:srgbClr val="C00000"/>
                </a:solidFill>
              </a:rPr>
              <a:t>Une classe de première unique et 4 spécialités au choix en terminale…</a:t>
            </a:r>
          </a:p>
        </p:txBody>
      </p:sp>
      <p:sp>
        <p:nvSpPr>
          <p:cNvPr id="28" name="Flèche vers le bas 27"/>
          <p:cNvSpPr/>
          <p:nvPr/>
        </p:nvSpPr>
        <p:spPr>
          <a:xfrm rot="7368123">
            <a:off x="2807494" y="3547269"/>
            <a:ext cx="347663" cy="1311275"/>
          </a:xfrm>
          <a:prstGeom prst="downArrow">
            <a:avLst/>
          </a:prstGeom>
          <a:solidFill>
            <a:srgbClr val="8E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grpSp>
        <p:nvGrpSpPr>
          <p:cNvPr id="3" name="Diagram group"/>
          <p:cNvGrpSpPr/>
          <p:nvPr/>
        </p:nvGrpSpPr>
        <p:grpSpPr>
          <a:xfrm>
            <a:off x="3320401" y="4272556"/>
            <a:ext cx="1605156" cy="1605156"/>
            <a:chOff x="1153470" y="0"/>
            <a:chExt cx="1605156" cy="1605156"/>
          </a:xfrm>
          <a:scene3d>
            <a:camera prst="orthographicFront"/>
            <a:lightRig rig="threePt" dir="t"/>
          </a:scene3d>
        </p:grpSpPr>
        <p:grpSp>
          <p:nvGrpSpPr>
            <p:cNvPr id="4" name="Groupe 23"/>
            <p:cNvGrpSpPr/>
            <p:nvPr/>
          </p:nvGrpSpPr>
          <p:grpSpPr>
            <a:xfrm>
              <a:off x="1153470" y="0"/>
              <a:ext cx="1605156" cy="1605156"/>
              <a:chOff x="1153470" y="0"/>
              <a:chExt cx="1605156" cy="1605156"/>
            </a:xfrm>
            <a:scene3d>
              <a:camera prst="orthographicFront"/>
              <a:lightRig rig="threePt" dir="t"/>
            </a:scene3d>
          </p:grpSpPr>
          <p:sp>
            <p:nvSpPr>
              <p:cNvPr id="25" name="Ellipse 24"/>
              <p:cNvSpPr/>
              <p:nvPr/>
            </p:nvSpPr>
            <p:spPr>
              <a:xfrm>
                <a:off x="1153470" y="0"/>
                <a:ext cx="1605156" cy="1605156"/>
              </a:xfrm>
              <a:prstGeom prst="ellipse">
                <a:avLst/>
              </a:prstGeom>
              <a:gradFill flip="none" rotWithShape="1">
                <a:gsLst>
                  <a:gs pos="84000">
                    <a:srgbClr val="FFEFD1"/>
                  </a:gs>
                  <a:gs pos="65000">
                    <a:srgbClr val="E7E7E7">
                      <a:lumMod val="60000"/>
                      <a:lumOff val="40000"/>
                      <a:alpha val="73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25400" cap="flat" cmpd="sng" algn="ctr">
                <a:noFill/>
                <a:prstDash val="solid"/>
              </a:ln>
              <a:effectLst/>
              <a:sp3d prstMaterial="matte">
                <a:bevelT w="908050" h="476250"/>
                <a:bevelB w="0" h="0"/>
              </a:sp3d>
            </p:spPr>
          </p:sp>
          <p:sp>
            <p:nvSpPr>
              <p:cNvPr id="26" name="Ellipse 4"/>
              <p:cNvSpPr/>
              <p:nvPr/>
            </p:nvSpPr>
            <p:spPr>
              <a:xfrm>
                <a:off x="1272963" y="705637"/>
                <a:ext cx="1391134" cy="216592"/>
              </a:xfrm>
              <a:prstGeom prst="rect">
                <a:avLst/>
              </a:prstGeom>
              <a:noFill/>
              <a:ln>
                <a:noFill/>
              </a:ln>
              <a:effectLst/>
              <a:sp3d/>
            </p:spPr>
            <p:txBody>
              <a:bodyPr lIns="0" tIns="0" rIns="0" bIns="0" spcCol="1270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1600" b="1" i="0" kern="0" dirty="0">
                    <a:solidFill>
                      <a:srgbClr val="C00000"/>
                    </a:solidFill>
                    <a:latin typeface="+mj-lt"/>
                    <a:cs typeface="+mn-cs"/>
                  </a:rPr>
                  <a:t>1</a:t>
                </a:r>
                <a:r>
                  <a:rPr lang="fr-FR" sz="1600" b="1" i="0" kern="0" baseline="30000" dirty="0">
                    <a:solidFill>
                      <a:srgbClr val="C00000"/>
                    </a:solidFill>
                    <a:latin typeface="+mj-lt"/>
                    <a:cs typeface="+mn-cs"/>
                  </a:rPr>
                  <a:t>ère</a:t>
                </a:r>
                <a:r>
                  <a:rPr lang="fr-FR" sz="1600" b="1" i="0" kern="0" dirty="0">
                    <a:solidFill>
                      <a:srgbClr val="C00000"/>
                    </a:solidFill>
                    <a:latin typeface="+mj-lt"/>
                    <a:cs typeface="+mn-cs"/>
                  </a:rPr>
                  <a:t> STMG</a:t>
                </a:r>
              </a:p>
            </p:txBody>
          </p:sp>
        </p:grpSp>
      </p:grpSp>
      <p:sp>
        <p:nvSpPr>
          <p:cNvPr id="30" name="Flèche vers le bas 29"/>
          <p:cNvSpPr/>
          <p:nvPr/>
        </p:nvSpPr>
        <p:spPr>
          <a:xfrm rot="3216998">
            <a:off x="2786857" y="5301456"/>
            <a:ext cx="347662" cy="1311275"/>
          </a:xfrm>
          <a:prstGeom prst="downArrow">
            <a:avLst/>
          </a:prstGeom>
          <a:solidFill>
            <a:srgbClr val="8E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18455" name="AutoShape 85"/>
          <p:cNvSpPr>
            <a:spLocks noChangeArrowheads="1"/>
          </p:cNvSpPr>
          <p:nvPr/>
        </p:nvSpPr>
        <p:spPr bwMode="auto">
          <a:xfrm rot="-5400000">
            <a:off x="8567738" y="6281738"/>
            <a:ext cx="576262" cy="576262"/>
          </a:xfrm>
          <a:prstGeom prst="rtTriangle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18456" name="Text Box 86"/>
          <p:cNvSpPr txBox="1">
            <a:spLocks noChangeArrowheads="1"/>
          </p:cNvSpPr>
          <p:nvPr/>
        </p:nvSpPr>
        <p:spPr bwMode="auto">
          <a:xfrm>
            <a:off x="7416800" y="6553200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fr-FR" sz="1400" b="1">
                <a:solidFill>
                  <a:srgbClr val="969696"/>
                </a:solidFill>
              </a:rPr>
              <a:t>Suivante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23" name="Flèche gauche 22"/>
          <p:cNvSpPr/>
          <p:nvPr/>
        </p:nvSpPr>
        <p:spPr>
          <a:xfrm rot="2547935">
            <a:off x="7686083" y="4454069"/>
            <a:ext cx="519631" cy="1101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gauche 23"/>
          <p:cNvSpPr/>
          <p:nvPr/>
        </p:nvSpPr>
        <p:spPr>
          <a:xfrm rot="17880198">
            <a:off x="7806041" y="4989011"/>
            <a:ext cx="513287" cy="1309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8172400" y="465313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LGM</a:t>
            </a:r>
            <a:endParaRPr lang="fr-FR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508104" y="436510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Activité commerciale d’une entreprise (analyse d’un marché, offre, réseaux de distribution, comportement des consommateurs</a:t>
            </a:r>
            <a:endParaRPr lang="fr-FR" sz="9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940152" y="609329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Système d’information de gestion : mieux comprendre le système d’information des entreprises, son rôle et son impact</a:t>
            </a:r>
            <a:endParaRPr lang="fr-FR" sz="9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211960" y="1484784"/>
            <a:ext cx="4368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Char char="Ø"/>
            </a:pPr>
            <a:r>
              <a:rPr lang="fr-FR" sz="1400" b="1" dirty="0"/>
              <a:t>Formations technologiques courtes </a:t>
            </a:r>
            <a:endParaRPr lang="fr-FR" sz="1400" b="1" dirty="0" smtClean="0"/>
          </a:p>
          <a:p>
            <a:pPr marL="342900" indent="-342900"/>
            <a:r>
              <a:rPr lang="fr-FR" sz="1400" b="1" i="0" dirty="0" smtClean="0">
                <a:solidFill>
                  <a:srgbClr val="990000"/>
                </a:solidFill>
              </a:rPr>
              <a:t>      </a:t>
            </a:r>
            <a:r>
              <a:rPr lang="fr-FR" sz="1400" b="1" dirty="0" smtClean="0">
                <a:solidFill>
                  <a:schemeClr val="accent1">
                    <a:lumMod val="75000"/>
                  </a:schemeClr>
                </a:solidFill>
              </a:rPr>
              <a:t>55</a:t>
            </a:r>
            <a:r>
              <a:rPr lang="fr-FR" sz="1400" b="1" i="0" dirty="0" smtClean="0">
                <a:solidFill>
                  <a:schemeClr val="accent1">
                    <a:lumMod val="75000"/>
                  </a:schemeClr>
                </a:solidFill>
              </a:rPr>
              <a:t>% </a:t>
            </a:r>
            <a:r>
              <a:rPr lang="fr-FR" sz="1400" b="1" dirty="0"/>
              <a:t/>
            </a:r>
            <a:br>
              <a:rPr lang="fr-FR" sz="1400" b="1" dirty="0"/>
            </a:br>
            <a:r>
              <a:rPr lang="fr-FR" sz="1400" dirty="0"/>
              <a:t>(BTS et DUT) </a:t>
            </a:r>
            <a:r>
              <a:rPr lang="fr-FR" sz="1400" dirty="0">
                <a:solidFill>
                  <a:srgbClr val="376092"/>
                </a:solidFill>
              </a:rPr>
              <a:t>En fonction de la spécialité : BTS compta., MUC, NRC, assistant de gestion de PME-PMI, communication, assurance, banque, transport, animation et gestion touristiques locales, DUT GEA, GACO, GLT, etc.</a:t>
            </a:r>
            <a:r>
              <a:rPr lang="fr-FR" sz="1400" dirty="0">
                <a:solidFill>
                  <a:schemeClr val="accent1"/>
                </a:solidFill>
              </a:rPr>
              <a:t/>
            </a:r>
            <a:br>
              <a:rPr lang="fr-FR" sz="1400" dirty="0">
                <a:solidFill>
                  <a:schemeClr val="accent1"/>
                </a:solidFill>
              </a:rPr>
            </a:br>
            <a:endParaRPr lang="fr-FR" sz="1400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1400" b="1" dirty="0"/>
              <a:t>Filière comptable </a:t>
            </a:r>
            <a:r>
              <a:rPr lang="fr-FR" sz="1400" dirty="0">
                <a:solidFill>
                  <a:srgbClr val="376092"/>
                </a:solidFill>
              </a:rPr>
              <a:t>DCG, DSCG…</a:t>
            </a:r>
            <a:r>
              <a:rPr lang="fr-FR" sz="1400" dirty="0">
                <a:solidFill>
                  <a:schemeClr val="accent1"/>
                </a:solidFill>
              </a:rPr>
              <a:t/>
            </a:r>
            <a:br>
              <a:rPr lang="fr-FR" sz="1400" dirty="0">
                <a:solidFill>
                  <a:schemeClr val="accent1"/>
                </a:solidFill>
              </a:rPr>
            </a:br>
            <a:endParaRPr lang="fr-FR" sz="1400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1400" b="1" dirty="0"/>
              <a:t>Formations universitaires générales </a:t>
            </a:r>
            <a:endParaRPr lang="fr-FR" sz="1400" b="1" dirty="0" smtClean="0"/>
          </a:p>
          <a:p>
            <a:pPr marL="342900" indent="-342900"/>
            <a:r>
              <a:rPr lang="fr-FR" sz="1400" b="1" i="0" dirty="0" smtClean="0">
                <a:solidFill>
                  <a:srgbClr val="376092"/>
                </a:solidFill>
              </a:rPr>
              <a:t>      35 </a:t>
            </a:r>
            <a:r>
              <a:rPr lang="fr-FR" sz="1400" b="1" i="0" dirty="0">
                <a:solidFill>
                  <a:srgbClr val="376092"/>
                </a:solidFill>
              </a:rPr>
              <a:t>% </a:t>
            </a:r>
            <a:r>
              <a:rPr lang="fr-FR" sz="1400" dirty="0">
                <a:solidFill>
                  <a:srgbClr val="4D4D4D"/>
                </a:solidFill>
              </a:rPr>
              <a:t>*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(1ère année licence)</a:t>
            </a:r>
            <a:r>
              <a:rPr lang="fr-FR" sz="1400" dirty="0">
                <a:solidFill>
                  <a:schemeClr val="accent1"/>
                </a:solidFill>
              </a:rPr>
              <a:t> </a:t>
            </a:r>
            <a:r>
              <a:rPr lang="fr-FR" sz="1400" dirty="0">
                <a:solidFill>
                  <a:srgbClr val="376092"/>
                </a:solidFill>
              </a:rPr>
              <a:t>administration économique et sociale, droit, communication, etc.</a:t>
            </a:r>
          </a:p>
          <a:p>
            <a:pPr marL="342900" indent="-342900">
              <a:buFont typeface="Wingdings" pitchFamily="2" charset="2"/>
              <a:buChar char="Ø"/>
            </a:pPr>
            <a:endParaRPr lang="fr-FR" sz="1400" dirty="0">
              <a:solidFill>
                <a:schemeClr val="accent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1400" dirty="0"/>
              <a:t>Autres formations </a:t>
            </a:r>
            <a:r>
              <a:rPr lang="fr-FR" sz="1400" b="1" dirty="0" smtClean="0">
                <a:solidFill>
                  <a:srgbClr val="376092"/>
                </a:solidFill>
              </a:rPr>
              <a:t>7</a:t>
            </a:r>
            <a:r>
              <a:rPr lang="fr-FR" sz="1400" b="1" i="0" dirty="0" smtClean="0">
                <a:solidFill>
                  <a:srgbClr val="376092"/>
                </a:solidFill>
              </a:rPr>
              <a:t> </a:t>
            </a:r>
            <a:r>
              <a:rPr lang="fr-FR" sz="1400" b="1" i="0" dirty="0">
                <a:solidFill>
                  <a:srgbClr val="376092"/>
                </a:solidFill>
              </a:rPr>
              <a:t>%</a:t>
            </a:r>
            <a:r>
              <a:rPr lang="fr-FR" sz="1400" b="1" i="0" dirty="0">
                <a:solidFill>
                  <a:srgbClr val="990000"/>
                </a:solidFill>
              </a:rPr>
              <a:t> </a:t>
            </a:r>
            <a:r>
              <a:rPr lang="fr-FR" sz="1400" dirty="0">
                <a:solidFill>
                  <a:srgbClr val="4D4D4D"/>
                </a:solidFill>
              </a:rPr>
              <a:t>*</a:t>
            </a:r>
            <a:br>
              <a:rPr lang="fr-FR" sz="1400" dirty="0">
                <a:solidFill>
                  <a:srgbClr val="4D4D4D"/>
                </a:solidFill>
              </a:rPr>
            </a:br>
            <a:endParaRPr lang="fr-FR" sz="1400" dirty="0">
              <a:solidFill>
                <a:srgbClr val="4D4D4D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1400" dirty="0"/>
              <a:t>Préparations aux grandes écoles </a:t>
            </a:r>
            <a:r>
              <a:rPr lang="fr-FR" sz="1400" b="1" i="0" dirty="0">
                <a:solidFill>
                  <a:srgbClr val="376092"/>
                </a:solidFill>
              </a:rPr>
              <a:t>1,3 %</a:t>
            </a:r>
            <a:r>
              <a:rPr lang="fr-FR" sz="1400" b="1" i="0" dirty="0">
                <a:solidFill>
                  <a:srgbClr val="990000"/>
                </a:solidFill>
              </a:rPr>
              <a:t> </a:t>
            </a:r>
            <a:r>
              <a:rPr lang="fr-FR" sz="1400" dirty="0">
                <a:solidFill>
                  <a:srgbClr val="4D4D4D"/>
                </a:solidFill>
              </a:rPr>
              <a:t>*</a:t>
            </a:r>
            <a:r>
              <a:rPr lang="fr-FR" sz="1400" b="1" dirty="0"/>
              <a:t/>
            </a:r>
            <a:br>
              <a:rPr lang="fr-FR" sz="1400" b="1" dirty="0"/>
            </a:br>
            <a:r>
              <a:rPr lang="fr-FR" sz="1400" dirty="0">
                <a:solidFill>
                  <a:srgbClr val="376092"/>
                </a:solidFill>
              </a:rPr>
              <a:t>CPGE</a:t>
            </a:r>
            <a:r>
              <a:rPr lang="fr-FR" sz="1400" dirty="0"/>
              <a:t> </a:t>
            </a:r>
            <a:r>
              <a:rPr lang="fr-FR" sz="1400" dirty="0">
                <a:solidFill>
                  <a:srgbClr val="376092"/>
                </a:solidFill>
              </a:rPr>
              <a:t>économique et commerciale, voie technologique (ECT).</a:t>
            </a:r>
            <a:r>
              <a:rPr lang="fr-FR" sz="1400" dirty="0">
                <a:solidFill>
                  <a:srgbClr val="4D4D4D"/>
                </a:solidFill>
                <a:latin typeface="Arial" pitchFamily="34" charset="0"/>
              </a:rPr>
              <a:t/>
            </a:r>
            <a:br>
              <a:rPr lang="fr-FR" sz="1400" dirty="0">
                <a:solidFill>
                  <a:srgbClr val="4D4D4D"/>
                </a:solidFill>
                <a:latin typeface="Arial" pitchFamily="34" charset="0"/>
              </a:rPr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700" dirty="0"/>
              <a:t/>
            </a:r>
            <a:br>
              <a:rPr lang="fr-FR" sz="1700" dirty="0"/>
            </a:br>
            <a:endParaRPr lang="fr-FR" sz="1700" dirty="0">
              <a:solidFill>
                <a:schemeClr val="accent1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0" y="3789363"/>
            <a:ext cx="4356100" cy="26638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Ouverture sur le monde de l’entreprise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Esprit d’initiative</a:t>
            </a:r>
            <a:endParaRPr lang="fr-FR" sz="2000" dirty="0" smtClean="0">
              <a:solidFill>
                <a:schemeClr val="accent1"/>
              </a:solidFill>
              <a:latin typeface="+mj-lt"/>
              <a:cs typeface="Arial" charset="0"/>
              <a:sym typeface="Wingdings" pitchFamily="2" charset="2"/>
            </a:endParaRP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</a:rPr>
              <a:t>Sens de la communication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</a:rPr>
              <a:t>Ordre et méthode</a:t>
            </a:r>
            <a:endParaRPr lang="fr-FR" sz="2000" dirty="0" smtClean="0">
              <a:solidFill>
                <a:schemeClr val="accent1"/>
              </a:solidFill>
              <a:latin typeface="+mj-lt"/>
              <a:cs typeface="Arial" charset="0"/>
              <a:sym typeface="Wingdings" pitchFamily="2" charset="2"/>
            </a:endParaRP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Intérêt pour les NTIC</a:t>
            </a:r>
            <a:endParaRPr lang="fr-FR" sz="2000" dirty="0" smtClean="0">
              <a:latin typeface="+mj-lt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93775" y="1146028"/>
            <a:ext cx="2211288" cy="2059607"/>
          </a:xfrm>
          <a:prstGeom prst="ellipse">
            <a:avLst/>
          </a:prstGeom>
          <a:solidFill>
            <a:srgbClr val="6E3632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STMG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458788" y="3206750"/>
            <a:ext cx="27209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3200" b="1">
                <a:solidFill>
                  <a:srgbClr val="C00000"/>
                </a:solidFill>
              </a:rPr>
              <a:t>Exigences</a:t>
            </a:r>
          </a:p>
        </p:txBody>
      </p:sp>
      <p:grpSp>
        <p:nvGrpSpPr>
          <p:cNvPr id="2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18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003A"/>
                </a:gs>
                <a:gs pos="100000">
                  <a:srgbClr val="265A9A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0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La nouvelle </a:t>
              </a:r>
              <a:b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voie technologique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0487" name="Rectangle 2"/>
          <p:cNvSpPr txBox="1">
            <a:spLocks noChangeArrowheads="1"/>
          </p:cNvSpPr>
          <p:nvPr/>
        </p:nvSpPr>
        <p:spPr bwMode="auto">
          <a:xfrm>
            <a:off x="5076056" y="260648"/>
            <a:ext cx="3692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3200" b="1" dirty="0">
                <a:solidFill>
                  <a:srgbClr val="C00000"/>
                </a:solidFill>
              </a:rPr>
              <a:t>Poursuites d’études</a:t>
            </a:r>
          </a:p>
        </p:txBody>
      </p:sp>
      <p:grpSp>
        <p:nvGrpSpPr>
          <p:cNvPr id="3" name="Groupe 38"/>
          <p:cNvGrpSpPr>
            <a:grpSpLocks/>
          </p:cNvGrpSpPr>
          <p:nvPr/>
        </p:nvGrpSpPr>
        <p:grpSpPr bwMode="auto">
          <a:xfrm>
            <a:off x="7092950" y="6496050"/>
            <a:ext cx="1223963" cy="304800"/>
            <a:chOff x="7235825" y="6553200"/>
            <a:chExt cx="1223963" cy="304800"/>
          </a:xfrm>
        </p:grpSpPr>
        <p:sp>
          <p:nvSpPr>
            <p:cNvPr id="20490" name="Text Box 86"/>
            <p:cNvSpPr txBox="1">
              <a:spLocks noChangeArrowheads="1"/>
            </p:cNvSpPr>
            <p:nvPr/>
          </p:nvSpPr>
          <p:spPr bwMode="auto">
            <a:xfrm>
              <a:off x="7235825" y="6553200"/>
              <a:ext cx="12239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fr-FR" sz="1400" b="1">
                  <a:solidFill>
                    <a:srgbClr val="969696"/>
                  </a:solidFill>
                </a:rPr>
                <a:t>Retour</a:t>
              </a:r>
            </a:p>
          </p:txBody>
        </p:sp>
        <p:sp>
          <p:nvSpPr>
            <p:cNvPr id="20491" name="AutoShape 85"/>
            <p:cNvSpPr>
              <a:spLocks noChangeArrowheads="1"/>
            </p:cNvSpPr>
            <p:nvPr/>
          </p:nvSpPr>
          <p:spPr bwMode="auto">
            <a:xfrm rot="-7960172">
              <a:off x="8121846" y="6649281"/>
              <a:ext cx="123853" cy="112636"/>
            </a:xfrm>
            <a:prstGeom prst="rtTriangle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fr-FR"/>
            </a:p>
          </p:txBody>
        </p:sp>
      </p:grpSp>
      <p:pic>
        <p:nvPicPr>
          <p:cNvPr id="20489" name="Picture 2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96275" y="6223000"/>
            <a:ext cx="8477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25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3902633"/>
              </p:ext>
            </p:extLst>
          </p:nvPr>
        </p:nvGraphicFramePr>
        <p:xfrm>
          <a:off x="1" y="-171400"/>
          <a:ext cx="9143999" cy="720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081"/>
                <a:gridCol w="1422419"/>
                <a:gridCol w="1437799"/>
                <a:gridCol w="1886700"/>
              </a:tblGrid>
              <a:tr h="736796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 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et la</a:t>
                      </a:r>
                      <a:r>
                        <a:rPr lang="fr-FR" baseline="0" dirty="0" smtClean="0"/>
                        <a:t> terminale sciences et technologiques du management  et de la gestion (STMG)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797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Enseignements communs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1ère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Tle</a:t>
                      </a:r>
                      <a:r>
                        <a:rPr lang="fr-FR" sz="1200" dirty="0" smtClean="0"/>
                        <a:t> 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Coefficient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8775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Mathématiques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 ECCC</a:t>
                      </a:r>
                      <a:endParaRPr lang="fr-FR" sz="1200" dirty="0"/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 Eponc1</a:t>
                      </a:r>
                      <a:endParaRPr lang="fr-FR" sz="1200" dirty="0"/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Histoire-géographie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 ECCC</a:t>
                      </a:r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LV1 et LV2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et 5 ECCC</a:t>
                      </a:r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 </a:t>
                      </a:r>
                      <a:r>
                        <a:rPr lang="fr-FR" sz="1200" dirty="0" err="1" smtClean="0"/>
                        <a:t>EponcT</a:t>
                      </a:r>
                      <a:endParaRPr lang="fr-FR" sz="1200" dirty="0"/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18h annuelles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18h annuelles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et 5 ECCC</a:t>
                      </a:r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Accompagnement</a:t>
                      </a:r>
                      <a:r>
                        <a:rPr lang="fr-FR" sz="1200" baseline="0" dirty="0" smtClean="0"/>
                        <a:t> personnalisé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775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Accompagnement au choix de l’orientation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3065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Heure</a:t>
                      </a:r>
                      <a:r>
                        <a:rPr lang="fr-FR" sz="1200" baseline="0" dirty="0" smtClean="0"/>
                        <a:t> de vie de classe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10067">
                <a:tc gridSpan="4">
                  <a:txBody>
                    <a:bodyPr/>
                    <a:lstStyle/>
                    <a:p>
                      <a:r>
                        <a:rPr lang="fr-FR" sz="1200" dirty="0" smtClean="0"/>
                        <a:t>Un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enseignement de spécialité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7847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200" dirty="0" smtClean="0"/>
                        <a:t> Sciences de gestion</a:t>
                      </a:r>
                      <a:r>
                        <a:rPr lang="fr-FR" sz="1200" baseline="0" dirty="0" smtClean="0"/>
                        <a:t> et numérique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Management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Management, sciences de gestion et numérique avec un enseignement spécifique (mercatique, RH, gestion finance, système d’information de gestion)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Droit et économie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7h</a:t>
                      </a:r>
                    </a:p>
                    <a:p>
                      <a:r>
                        <a:rPr lang="fr-FR" sz="1200" dirty="0" smtClean="0"/>
                        <a:t>4h</a:t>
                      </a:r>
                    </a:p>
                    <a:p>
                      <a:r>
                        <a:rPr lang="fr-FR" sz="1200" dirty="0" smtClean="0"/>
                        <a:t>-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</a:p>
                    <a:p>
                      <a:r>
                        <a:rPr lang="fr-FR" sz="1200" dirty="0" smtClean="0"/>
                        <a:t>-</a:t>
                      </a:r>
                    </a:p>
                    <a:p>
                      <a:r>
                        <a:rPr lang="fr-FR" sz="1200" dirty="0" smtClean="0"/>
                        <a:t>10h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6h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ECCC</a:t>
                      </a:r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16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16</a:t>
                      </a:r>
                      <a:endParaRPr lang="fr-FR" sz="1200" dirty="0"/>
                    </a:p>
                  </a:txBody>
                  <a:tcPr/>
                </a:tc>
              </a:tr>
              <a:tr h="278015">
                <a:tc gridSpan="4">
                  <a:txBody>
                    <a:bodyPr/>
                    <a:lstStyle/>
                    <a:p>
                      <a:r>
                        <a:rPr lang="fr-FR" sz="1200" dirty="0" smtClean="0"/>
                        <a:t>Enseignements optionnels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326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 enseignements au plus parmi 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EPS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Arts : musique,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CAV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/>
                        <a:t>LVC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CC </a:t>
                      </a:r>
                      <a:r>
                        <a:rPr kumimoji="0" lang="fr-F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coef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50488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Epreuve orale terminale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14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85"/>
          <p:cNvSpPr>
            <a:spLocks noChangeArrowheads="1"/>
          </p:cNvSpPr>
          <p:nvPr/>
        </p:nvSpPr>
        <p:spPr bwMode="auto">
          <a:xfrm rot="-5400000">
            <a:off x="8567738" y="6281738"/>
            <a:ext cx="576262" cy="576262"/>
          </a:xfrm>
          <a:prstGeom prst="rtTriangle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22531" name="Text Box 86"/>
          <p:cNvSpPr txBox="1">
            <a:spLocks noChangeArrowheads="1"/>
          </p:cNvSpPr>
          <p:nvPr/>
        </p:nvSpPr>
        <p:spPr bwMode="auto">
          <a:xfrm>
            <a:off x="7416800" y="6553200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fr-FR" sz="1400" b="1">
                <a:solidFill>
                  <a:srgbClr val="969696"/>
                </a:solidFill>
              </a:rPr>
              <a:t>Suivante</a:t>
            </a:r>
          </a:p>
        </p:txBody>
      </p:sp>
      <p:grpSp>
        <p:nvGrpSpPr>
          <p:cNvPr id="2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20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003A"/>
                </a:gs>
                <a:gs pos="100000">
                  <a:srgbClr val="265A9A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1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La nouvelle </a:t>
              </a:r>
              <a:b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voie technologique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2533" name="Rectangle 2"/>
          <p:cNvSpPr txBox="1">
            <a:spLocks noChangeArrowheads="1"/>
          </p:cNvSpPr>
          <p:nvPr/>
        </p:nvSpPr>
        <p:spPr bwMode="auto">
          <a:xfrm>
            <a:off x="395536" y="1340768"/>
            <a:ext cx="574198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fr-FR" sz="2800" b="1" dirty="0" smtClean="0">
                <a:solidFill>
                  <a:srgbClr val="C00000"/>
                </a:solidFill>
              </a:rPr>
              <a:t>Une classe de première unique et 4 spécialité au choix en terminale…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311156" y="1147140"/>
            <a:ext cx="2211288" cy="2059607"/>
          </a:xfrm>
          <a:prstGeom prst="ellips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STI2D</a:t>
            </a:r>
          </a:p>
        </p:txBody>
      </p:sp>
      <p:pic>
        <p:nvPicPr>
          <p:cNvPr id="55" name="Picture 18" descr="C:\Users\user\Documents\My Dropbox\03-Développements\STI2D\Boule-grise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2699792" y="2760012"/>
            <a:ext cx="3584901" cy="4097988"/>
          </a:xfrm>
          <a:prstGeom prst="rect">
            <a:avLst/>
          </a:prstGeom>
          <a:noFill/>
          <a:effectLst>
            <a:softEdge rad="127000"/>
          </a:effectLst>
          <a:extLst/>
        </p:spPr>
      </p:pic>
      <p:sp>
        <p:nvSpPr>
          <p:cNvPr id="56" name="Flèche vers le bas 55"/>
          <p:cNvSpPr/>
          <p:nvPr/>
        </p:nvSpPr>
        <p:spPr>
          <a:xfrm rot="15541213">
            <a:off x="5464970" y="3294856"/>
            <a:ext cx="322262" cy="911225"/>
          </a:xfrm>
          <a:prstGeom prst="down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57" name="Flèche vers le bas 56"/>
          <p:cNvSpPr/>
          <p:nvPr/>
        </p:nvSpPr>
        <p:spPr>
          <a:xfrm rot="5926450">
            <a:off x="2772569" y="3045619"/>
            <a:ext cx="347663" cy="1349375"/>
          </a:xfrm>
          <a:prstGeom prst="downArrow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58" name="Flèche vers le bas 57"/>
          <p:cNvSpPr/>
          <p:nvPr/>
        </p:nvSpPr>
        <p:spPr>
          <a:xfrm rot="16200000">
            <a:off x="5954712" y="4827588"/>
            <a:ext cx="309563" cy="814388"/>
          </a:xfrm>
          <a:prstGeom prst="downArrow">
            <a:avLst/>
          </a:prstGeom>
          <a:solidFill>
            <a:srgbClr val="00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59" name="Flèche vers le bas 58"/>
          <p:cNvSpPr/>
          <p:nvPr/>
        </p:nvSpPr>
        <p:spPr>
          <a:xfrm rot="4288563">
            <a:off x="2665413" y="5026025"/>
            <a:ext cx="344487" cy="1090613"/>
          </a:xfrm>
          <a:prstGeom prst="downArrow">
            <a:avLst/>
          </a:prstGeom>
          <a:solidFill>
            <a:srgbClr val="0000FF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grpSp>
        <p:nvGrpSpPr>
          <p:cNvPr id="3" name="Diagram group"/>
          <p:cNvGrpSpPr/>
          <p:nvPr/>
        </p:nvGrpSpPr>
        <p:grpSpPr>
          <a:xfrm>
            <a:off x="2997737" y="4378675"/>
            <a:ext cx="1605156" cy="1605156"/>
            <a:chOff x="0" y="740399"/>
            <a:chExt cx="1605156" cy="1605156"/>
          </a:xfrm>
          <a:scene3d>
            <a:camera prst="orthographicFront"/>
            <a:lightRig rig="threePt" dir="t"/>
          </a:scene3d>
        </p:grpSpPr>
        <p:grpSp>
          <p:nvGrpSpPr>
            <p:cNvPr id="4" name="Groupe 60"/>
            <p:cNvGrpSpPr/>
            <p:nvPr/>
          </p:nvGrpSpPr>
          <p:grpSpPr>
            <a:xfrm>
              <a:off x="0" y="740399"/>
              <a:ext cx="1605156" cy="1605156"/>
              <a:chOff x="0" y="740399"/>
              <a:chExt cx="1605156" cy="1605156"/>
            </a:xfrm>
            <a:scene3d>
              <a:camera prst="orthographicFront"/>
              <a:lightRig rig="threePt" dir="t"/>
            </a:scene3d>
          </p:grpSpPr>
          <p:sp>
            <p:nvSpPr>
              <p:cNvPr id="62" name="Ellipse 61"/>
              <p:cNvSpPr/>
              <p:nvPr/>
            </p:nvSpPr>
            <p:spPr>
              <a:xfrm>
                <a:off x="0" y="740399"/>
                <a:ext cx="1605156" cy="1605156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00B050"/>
                  </a:gs>
                  <a:gs pos="17000">
                    <a:srgbClr val="0000FF"/>
                  </a:gs>
                  <a:gs pos="0">
                    <a:srgbClr val="92D050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25400" cap="flat" cmpd="sng" algn="ctr">
                <a:noFill/>
                <a:prstDash val="solid"/>
              </a:ln>
              <a:effectLst/>
              <a:sp3d prstMaterial="matte">
                <a:bevelT w="933450" h="469900"/>
              </a:sp3d>
            </p:spPr>
          </p:sp>
          <p:sp>
            <p:nvSpPr>
              <p:cNvPr id="63" name="Ellipse 4"/>
              <p:cNvSpPr/>
              <p:nvPr/>
            </p:nvSpPr>
            <p:spPr>
              <a:xfrm>
                <a:off x="189638" y="1285592"/>
                <a:ext cx="1177114" cy="370381"/>
              </a:xfrm>
              <a:prstGeom prst="rect">
                <a:avLst/>
              </a:prstGeom>
              <a:noFill/>
              <a:ln>
                <a:noFill/>
              </a:ln>
              <a:effectLst/>
              <a:sp3d/>
            </p:spPr>
            <p:txBody>
              <a:bodyPr lIns="0" tIns="0" rIns="0" bIns="0" spcCol="1270" anchor="b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1600" b="1" i="0" kern="0" dirty="0">
                    <a:solidFill>
                      <a:srgbClr val="FFFFFF"/>
                    </a:solidFill>
                    <a:latin typeface="+mn-lt"/>
                    <a:cs typeface="+mn-cs"/>
                  </a:rPr>
                  <a:t>ÉNERGIE</a:t>
                </a:r>
              </a:p>
            </p:txBody>
          </p:sp>
        </p:grpSp>
      </p:grpSp>
      <p:grpSp>
        <p:nvGrpSpPr>
          <p:cNvPr id="5" name="Diagram group"/>
          <p:cNvGrpSpPr/>
          <p:nvPr/>
        </p:nvGrpSpPr>
        <p:grpSpPr>
          <a:xfrm>
            <a:off x="3587601" y="3192780"/>
            <a:ext cx="1605156" cy="1605156"/>
            <a:chOff x="1153470" y="0"/>
            <a:chExt cx="1605156" cy="1605156"/>
          </a:xfrm>
          <a:scene3d>
            <a:camera prst="orthographicFront"/>
            <a:lightRig rig="threePt" dir="t"/>
          </a:scene3d>
        </p:grpSpPr>
        <p:grpSp>
          <p:nvGrpSpPr>
            <p:cNvPr id="6" name="Groupe 64"/>
            <p:cNvGrpSpPr/>
            <p:nvPr/>
          </p:nvGrpSpPr>
          <p:grpSpPr>
            <a:xfrm>
              <a:off x="1153470" y="0"/>
              <a:ext cx="1605156" cy="1605156"/>
              <a:chOff x="1153470" y="0"/>
              <a:chExt cx="1605156" cy="1605156"/>
            </a:xfrm>
            <a:scene3d>
              <a:camera prst="orthographicFront"/>
              <a:lightRig rig="threePt" dir="t"/>
            </a:scene3d>
          </p:grpSpPr>
          <p:sp>
            <p:nvSpPr>
              <p:cNvPr id="66" name="Ellipse 65"/>
              <p:cNvSpPr/>
              <p:nvPr/>
            </p:nvSpPr>
            <p:spPr>
              <a:xfrm>
                <a:off x="1153470" y="0"/>
                <a:ext cx="1605156" cy="1605156"/>
              </a:xfrm>
              <a:prstGeom prst="ellipse">
                <a:avLst/>
              </a:prstGeom>
              <a:gradFill flip="none" rotWithShape="1">
                <a:gsLst>
                  <a:gs pos="84000">
                    <a:srgbClr val="FFEFD1"/>
                  </a:gs>
                  <a:gs pos="65000">
                    <a:srgbClr val="E7E7E7">
                      <a:lumMod val="60000"/>
                      <a:lumOff val="40000"/>
                      <a:alpha val="73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25400" cap="flat" cmpd="sng" algn="ctr">
                <a:noFill/>
                <a:prstDash val="solid"/>
              </a:ln>
              <a:effectLst/>
              <a:sp3d prstMaterial="matte">
                <a:bevelT w="908050" h="476250"/>
                <a:bevelB w="0" h="0"/>
              </a:sp3d>
            </p:spPr>
          </p:sp>
          <p:sp>
            <p:nvSpPr>
              <p:cNvPr id="67" name="Ellipse 4"/>
              <p:cNvSpPr/>
              <p:nvPr/>
            </p:nvSpPr>
            <p:spPr>
              <a:xfrm>
                <a:off x="1272963" y="654712"/>
                <a:ext cx="1391134" cy="216592"/>
              </a:xfrm>
              <a:prstGeom prst="rect">
                <a:avLst/>
              </a:prstGeom>
              <a:noFill/>
              <a:ln>
                <a:noFill/>
              </a:ln>
              <a:effectLst/>
              <a:sp3d/>
            </p:spPr>
            <p:txBody>
              <a:bodyPr lIns="0" tIns="0" rIns="0" bIns="0" spcCol="1270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1600" b="1" i="0" kern="0" dirty="0">
                    <a:solidFill>
                      <a:srgbClr val="C00000"/>
                    </a:solidFill>
                    <a:latin typeface="+mj-lt"/>
                    <a:cs typeface="+mn-cs"/>
                  </a:rPr>
                  <a:t>MATERIAUX</a:t>
                </a:r>
              </a:p>
            </p:txBody>
          </p:sp>
        </p:grpSp>
      </p:grpSp>
      <p:grpSp>
        <p:nvGrpSpPr>
          <p:cNvPr id="7" name="Diagram group"/>
          <p:cNvGrpSpPr/>
          <p:nvPr/>
        </p:nvGrpSpPr>
        <p:grpSpPr>
          <a:xfrm>
            <a:off x="4264660" y="4378675"/>
            <a:ext cx="1619197" cy="1605156"/>
            <a:chOff x="2407733" y="1070103"/>
            <a:chExt cx="1619197" cy="1605156"/>
          </a:xfrm>
          <a:scene3d>
            <a:camera prst="orthographicFront"/>
            <a:lightRig rig="threePt" dir="t"/>
          </a:scene3d>
        </p:grpSpPr>
        <p:grpSp>
          <p:nvGrpSpPr>
            <p:cNvPr id="8" name="Groupe 68"/>
            <p:cNvGrpSpPr/>
            <p:nvPr/>
          </p:nvGrpSpPr>
          <p:grpSpPr>
            <a:xfrm>
              <a:off x="2407733" y="1070103"/>
              <a:ext cx="1619197" cy="1605156"/>
              <a:chOff x="2407733" y="1070103"/>
              <a:chExt cx="1619197" cy="1605156"/>
            </a:xfrm>
            <a:scene3d>
              <a:camera prst="orthographicFront"/>
              <a:lightRig rig="threePt" dir="t"/>
            </a:scene3d>
          </p:grpSpPr>
          <p:sp>
            <p:nvSpPr>
              <p:cNvPr id="70" name="Ellipse 69"/>
              <p:cNvSpPr/>
              <p:nvPr/>
            </p:nvSpPr>
            <p:spPr>
              <a:xfrm>
                <a:off x="2407733" y="1070103"/>
                <a:ext cx="1605156" cy="1605156"/>
              </a:xfrm>
              <a:prstGeom prst="ellipse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lumMod val="20000"/>
                      <a:lumOff val="80000"/>
                    </a:srgbClr>
                  </a:gs>
                  <a:gs pos="100000">
                    <a:srgbClr val="00FFFF">
                      <a:lumMod val="40000"/>
                      <a:lumOff val="60000"/>
                    </a:srgbClr>
                  </a:gs>
                </a:gsLst>
                <a:lin ang="0" scaled="1"/>
              </a:gradFill>
              <a:ln w="25400" cap="flat" cmpd="sng" algn="ctr">
                <a:noFill/>
                <a:prstDash val="solid"/>
              </a:ln>
              <a:effectLst/>
              <a:sp3d extrusionH="12700" prstMaterial="matte">
                <a:bevelT w="901700" h="469900"/>
                <a:bevelB/>
              </a:sp3d>
            </p:spPr>
          </p:sp>
          <p:sp>
            <p:nvSpPr>
              <p:cNvPr id="71" name="Ellipse 4"/>
              <p:cNvSpPr/>
              <p:nvPr/>
            </p:nvSpPr>
            <p:spPr>
              <a:xfrm>
                <a:off x="2441834" y="1718961"/>
                <a:ext cx="1585096" cy="309521"/>
              </a:xfrm>
              <a:prstGeom prst="rect">
                <a:avLst/>
              </a:prstGeom>
              <a:noFill/>
              <a:ln>
                <a:noFill/>
              </a:ln>
              <a:effectLst/>
              <a:sp3d/>
            </p:spPr>
            <p:txBody>
              <a:bodyPr lIns="0" tIns="0" rIns="0" bIns="0" spcCol="1270" anchor="ctr"/>
              <a:lstStyle/>
              <a:p>
                <a:pPr algn="ctr" defTabSz="7112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r-FR" sz="1400" b="1" i="0" kern="0" dirty="0">
                    <a:solidFill>
                      <a:srgbClr val="0000FF">
                        <a:lumMod val="75000"/>
                      </a:srgbClr>
                    </a:solidFill>
                    <a:latin typeface="+mj-lt"/>
                    <a:cs typeface="+mn-cs"/>
                  </a:rPr>
                  <a:t>INFORMATION</a:t>
                </a:r>
              </a:p>
            </p:txBody>
          </p:sp>
        </p:grpSp>
      </p:grpSp>
      <p:pic>
        <p:nvPicPr>
          <p:cNvPr id="22543" name="Picture 10" descr="C:\Users\user\Documents\My Dropbox\03-Développements\STI2D\Illustrations\tronc-commu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89350" y="5559425"/>
            <a:ext cx="15017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Rectangle 4"/>
          <p:cNvSpPr>
            <a:spLocks noChangeArrowheads="1"/>
          </p:cNvSpPr>
          <p:nvPr/>
        </p:nvSpPr>
        <p:spPr bwMode="auto">
          <a:xfrm>
            <a:off x="395090" y="3192780"/>
            <a:ext cx="1776282" cy="609600"/>
          </a:xfrm>
          <a:prstGeom prst="rect">
            <a:avLst/>
          </a:prstGeom>
          <a:solidFill>
            <a:srgbClr val="10253F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74" name="Rectangle 4"/>
          <p:cNvSpPr>
            <a:spLocks noChangeArrowheads="1"/>
          </p:cNvSpPr>
          <p:nvPr/>
        </p:nvSpPr>
        <p:spPr bwMode="auto">
          <a:xfrm>
            <a:off x="436725" y="5464446"/>
            <a:ext cx="1735224" cy="609600"/>
          </a:xfrm>
          <a:prstGeom prst="rect">
            <a:avLst/>
          </a:prstGeom>
          <a:solidFill>
            <a:srgbClr val="10253F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175831" y="3285055"/>
            <a:ext cx="2619400" cy="609600"/>
          </a:xfrm>
          <a:prstGeom prst="rect">
            <a:avLst/>
          </a:prstGeom>
          <a:solidFill>
            <a:srgbClr val="10253F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6624300" y="4906564"/>
            <a:ext cx="2158402" cy="609600"/>
          </a:xfrm>
          <a:prstGeom prst="rect">
            <a:avLst/>
          </a:prstGeom>
          <a:solidFill>
            <a:srgbClr val="10253F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i="0" kern="0">
              <a:solidFill>
                <a:srgbClr val="FFFFFF"/>
              </a:solidFill>
              <a:latin typeface="Times New Roman"/>
              <a:cs typeface="+mn-cs"/>
            </a:endParaRPr>
          </a:p>
        </p:txBody>
      </p:sp>
      <p:sp>
        <p:nvSpPr>
          <p:cNvPr id="77" name="ZoneTexte 2"/>
          <p:cNvSpPr txBox="1">
            <a:spLocks noChangeArrowheads="1"/>
          </p:cNvSpPr>
          <p:nvPr/>
        </p:nvSpPr>
        <p:spPr bwMode="auto">
          <a:xfrm>
            <a:off x="6175375" y="3325813"/>
            <a:ext cx="2619375" cy="5222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  <a:t>Innovation Technologique </a:t>
            </a:r>
            <a:br>
              <a:rPr lang="fr-FR" sz="14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</a:br>
            <a:r>
              <a:rPr lang="fr-FR" sz="14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  <a:t>et Eco Conception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95536" y="3284984"/>
            <a:ext cx="17764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kern="0" dirty="0">
                <a:solidFill>
                  <a:schemeClr val="bg1"/>
                </a:solidFill>
                <a:cs typeface="Arial" charset="0"/>
              </a:rPr>
              <a:t>Architecture et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0" kern="0" dirty="0">
                <a:solidFill>
                  <a:schemeClr val="bg1"/>
                </a:solidFill>
                <a:cs typeface="Arial" charset="0"/>
              </a:rPr>
              <a:t>Construction</a:t>
            </a:r>
          </a:p>
        </p:txBody>
      </p:sp>
      <p:sp>
        <p:nvSpPr>
          <p:cNvPr id="79" name="ZoneTexte 32"/>
          <p:cNvSpPr txBox="1">
            <a:spLocks noChangeArrowheads="1"/>
          </p:cNvSpPr>
          <p:nvPr/>
        </p:nvSpPr>
        <p:spPr bwMode="auto">
          <a:xfrm>
            <a:off x="595313" y="5543550"/>
            <a:ext cx="1600423" cy="5238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fr-FR" sz="1400" b="1" i="0" kern="0" dirty="0" smtClean="0">
                <a:solidFill>
                  <a:srgbClr val="FFFFFF"/>
                </a:solidFill>
                <a:latin typeface="+mn-lt"/>
                <a:cs typeface="Arial" charset="0"/>
              </a:rPr>
              <a:t>Énergie et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400" b="1" i="0" kern="0" dirty="0" smtClean="0">
                <a:solidFill>
                  <a:srgbClr val="FFFFFF"/>
                </a:solidFill>
                <a:latin typeface="+mn-lt"/>
                <a:cs typeface="Arial" charset="0"/>
              </a:rPr>
              <a:t>Environnement</a:t>
            </a:r>
          </a:p>
        </p:txBody>
      </p:sp>
      <p:sp>
        <p:nvSpPr>
          <p:cNvPr id="80" name="ZoneTexte 33"/>
          <p:cNvSpPr txBox="1">
            <a:spLocks noChangeArrowheads="1"/>
          </p:cNvSpPr>
          <p:nvPr/>
        </p:nvSpPr>
        <p:spPr bwMode="auto">
          <a:xfrm>
            <a:off x="6624638" y="4951413"/>
            <a:ext cx="2159000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fr-FR" sz="12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  <a:t>Systèmes d’information</a:t>
            </a:r>
            <a:br>
              <a:rPr lang="fr-FR" sz="12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</a:br>
            <a:r>
              <a:rPr lang="fr-FR" sz="1200" b="1" i="0" kern="0" dirty="0" smtClean="0">
                <a:solidFill>
                  <a:srgbClr val="FFFFFF"/>
                </a:solidFill>
                <a:latin typeface="+mj-lt"/>
                <a:cs typeface="Arial" charset="0"/>
              </a:rPr>
              <a:t> et Numériques</a:t>
            </a:r>
          </a:p>
        </p:txBody>
      </p:sp>
      <p:sp>
        <p:nvSpPr>
          <p:cNvPr id="81" name="Text Box 30"/>
          <p:cNvSpPr txBox="1">
            <a:spLocks noChangeArrowheads="1"/>
          </p:cNvSpPr>
          <p:nvPr/>
        </p:nvSpPr>
        <p:spPr bwMode="auto">
          <a:xfrm>
            <a:off x="6175375" y="3894138"/>
            <a:ext cx="2620963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200" kern="0" dirty="0" smtClean="0">
                <a:latin typeface="+mj-lt"/>
                <a:cs typeface="Arial" charset="0"/>
              </a:rPr>
              <a:t>Explorer des solutions technologiques innovantes et respectueuses de l’environnement, ergonomiques et design</a:t>
            </a:r>
            <a:r>
              <a:rPr lang="fr-FR" sz="1200" i="0" kern="0" dirty="0" smtClean="0">
                <a:cs typeface="Arial" charset="0"/>
              </a:rPr>
              <a:t>.</a:t>
            </a:r>
          </a:p>
        </p:txBody>
      </p:sp>
      <p:sp>
        <p:nvSpPr>
          <p:cNvPr id="82" name="Text Box 31"/>
          <p:cNvSpPr txBox="1">
            <a:spLocks noChangeArrowheads="1"/>
          </p:cNvSpPr>
          <p:nvPr/>
        </p:nvSpPr>
        <p:spPr bwMode="auto">
          <a:xfrm>
            <a:off x="6588224" y="5805264"/>
            <a:ext cx="2157412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200" kern="0" dirty="0" smtClean="0">
                <a:latin typeface="+mj-lt"/>
                <a:cs typeface="Arial" charset="0"/>
              </a:rPr>
              <a:t>Explorer l’acquisition, le traitement, le transport, la gestion et la restitution de l’information.</a:t>
            </a:r>
          </a:p>
        </p:txBody>
      </p: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436563" y="6081713"/>
            <a:ext cx="1735137" cy="64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200" kern="0" dirty="0" smtClean="0">
                <a:latin typeface="+mj-lt"/>
                <a:cs typeface="Arial" charset="0"/>
              </a:rPr>
              <a:t>Explorer la gestion, </a:t>
            </a:r>
            <a:br>
              <a:rPr lang="fr-FR" sz="1200" kern="0" dirty="0" smtClean="0">
                <a:latin typeface="+mj-lt"/>
                <a:cs typeface="Arial" charset="0"/>
              </a:rPr>
            </a:br>
            <a:r>
              <a:rPr lang="fr-FR" sz="1200" kern="0" dirty="0" smtClean="0">
                <a:latin typeface="+mj-lt"/>
                <a:cs typeface="Arial" charset="0"/>
              </a:rPr>
              <a:t>le transport et la</a:t>
            </a:r>
            <a:br>
              <a:rPr lang="fr-FR" sz="1200" kern="0" dirty="0" smtClean="0">
                <a:latin typeface="+mj-lt"/>
                <a:cs typeface="Arial" charset="0"/>
              </a:rPr>
            </a:br>
            <a:r>
              <a:rPr lang="fr-FR" sz="1200" kern="0" dirty="0" smtClean="0">
                <a:latin typeface="+mj-lt"/>
                <a:cs typeface="Arial" charset="0"/>
              </a:rPr>
              <a:t>distribution de l’énergie.</a:t>
            </a:r>
          </a:p>
        </p:txBody>
      </p:sp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395288" y="3802063"/>
            <a:ext cx="1776412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200" kern="0" dirty="0" smtClean="0">
                <a:latin typeface="+mn-lt"/>
                <a:cs typeface="Arial" charset="0"/>
              </a:rPr>
              <a:t>Explorer les solutions architecturales et techniques relatives aux bâtiments et ouvrages.</a:t>
            </a:r>
          </a:p>
        </p:txBody>
      </p:sp>
      <p:sp>
        <p:nvSpPr>
          <p:cNvPr id="39" name="Espace réservé du numéro de diapositive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7628876">
            <a:off x="8316323" y="463162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droite 42"/>
          <p:cNvSpPr/>
          <p:nvPr/>
        </p:nvSpPr>
        <p:spPr>
          <a:xfrm rot="12864102">
            <a:off x="8244315" y="398355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8604448" y="4221088"/>
            <a:ext cx="5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LGM</a:t>
            </a:r>
            <a:endParaRPr lang="fr-FR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0" y="3789363"/>
            <a:ext cx="5116513" cy="26638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defRPr sz="4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defRPr sz="4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 </a:t>
            </a:r>
            <a:r>
              <a:rPr lang="fr-FR" sz="2000" dirty="0" smtClean="0">
                <a:latin typeface="+mj-lt"/>
                <a:cs typeface="Arial" charset="0"/>
              </a:rPr>
              <a:t>Curiosité pour les nouvelles technologies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</a:rPr>
              <a:t>Intérêts pour les manipulations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 </a:t>
            </a:r>
            <a:r>
              <a:rPr lang="fr-FR" sz="2000" dirty="0" smtClean="0">
                <a:latin typeface="+mj-lt"/>
                <a:cs typeface="Arial" charset="0"/>
              </a:rPr>
              <a:t>Sens de l’observation et de l’organisation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 </a:t>
            </a:r>
            <a:r>
              <a:rPr lang="fr-FR" sz="2000" dirty="0" smtClean="0">
                <a:latin typeface="+mj-lt"/>
                <a:cs typeface="Arial" charset="0"/>
              </a:rPr>
              <a:t>Rigueur et méthode dans le travail</a:t>
            </a:r>
          </a:p>
          <a:p>
            <a:pPr>
              <a:lnSpc>
                <a:spcPct val="150000"/>
              </a:lnSpc>
              <a:defRPr/>
            </a:pPr>
            <a:r>
              <a:rPr lang="fr-FR" sz="1600" dirty="0" smtClean="0">
                <a:latin typeface="+mj-lt"/>
                <a:cs typeface="Arial" charset="0"/>
                <a:sym typeface="Wingdings" pitchFamily="2" charset="2"/>
              </a:rPr>
              <a:t></a:t>
            </a:r>
            <a:r>
              <a:rPr lang="fr-FR" sz="2000" dirty="0" smtClean="0">
                <a:latin typeface="+mj-lt"/>
                <a:cs typeface="Arial" charset="0"/>
                <a:sym typeface="Wingdings" pitchFamily="2" charset="2"/>
              </a:rPr>
              <a:t> </a:t>
            </a:r>
            <a:r>
              <a:rPr lang="fr-FR" sz="2000" dirty="0" smtClean="0">
                <a:latin typeface="+mj-lt"/>
                <a:cs typeface="Arial" charset="0"/>
              </a:rPr>
              <a:t>Capacité à mener à bien des projets</a:t>
            </a:r>
          </a:p>
        </p:txBody>
      </p:sp>
      <p:sp>
        <p:nvSpPr>
          <p:cNvPr id="14" name="Ellipse 13"/>
          <p:cNvSpPr/>
          <p:nvPr/>
        </p:nvSpPr>
        <p:spPr>
          <a:xfrm>
            <a:off x="593775" y="1134195"/>
            <a:ext cx="2211288" cy="2059607"/>
          </a:xfrm>
          <a:prstGeom prst="ellipse">
            <a:avLst/>
          </a:prstGeom>
          <a:solidFill>
            <a:schemeClr val="tx2">
              <a:lumMod val="50000"/>
            </a:schemeClr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3200" dirty="0"/>
              <a:t>BAC</a:t>
            </a:r>
            <a:r>
              <a:rPr lang="fr-FR" sz="4800" dirty="0"/>
              <a:t/>
            </a:r>
            <a:br>
              <a:rPr lang="fr-FR" sz="4800" dirty="0"/>
            </a:br>
            <a:r>
              <a:rPr lang="fr-FR" sz="4800" b="1" dirty="0"/>
              <a:t>STI2D</a:t>
            </a:r>
          </a:p>
        </p:txBody>
      </p:sp>
      <p:sp>
        <p:nvSpPr>
          <p:cNvPr id="24580" name="Rectangle 2"/>
          <p:cNvSpPr txBox="1">
            <a:spLocks noChangeArrowheads="1"/>
          </p:cNvSpPr>
          <p:nvPr/>
        </p:nvSpPr>
        <p:spPr bwMode="auto">
          <a:xfrm>
            <a:off x="458788" y="3206750"/>
            <a:ext cx="27209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3200" b="1">
                <a:solidFill>
                  <a:srgbClr val="C00000"/>
                </a:solidFill>
              </a:rPr>
              <a:t>Exigences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773613" y="1417638"/>
            <a:ext cx="4370387" cy="4675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2075" tIns="46038" rIns="92075" bIns="46038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1200" b="1" dirty="0">
                <a:cs typeface="Arial" charset="0"/>
              </a:rPr>
              <a:t>Formations technologiques courtes </a:t>
            </a:r>
            <a:endParaRPr lang="fr-FR" sz="1200" b="1" dirty="0" smtClean="0">
              <a:cs typeface="Arial" charset="0"/>
            </a:endParaRPr>
          </a:p>
          <a:p>
            <a:pPr marL="342900" indent="-342900">
              <a:defRPr/>
            </a:pPr>
            <a:r>
              <a:rPr lang="fr-FR" sz="1200" b="1" i="0" dirty="0" smtClean="0">
                <a:solidFill>
                  <a:srgbClr val="990000"/>
                </a:solidFill>
                <a:latin typeface="+mj-lt"/>
                <a:cs typeface="Arial" charset="0"/>
              </a:rPr>
              <a:t>       </a:t>
            </a:r>
            <a:r>
              <a:rPr lang="fr-FR" sz="1200" b="1" dirty="0" smtClean="0">
                <a:solidFill>
                  <a:schemeClr val="accent1"/>
                </a:solidFill>
                <a:latin typeface="+mj-lt"/>
                <a:cs typeface="Arial" charset="0"/>
              </a:rPr>
              <a:t>5</a:t>
            </a:r>
            <a:r>
              <a:rPr lang="fr-FR" sz="1200" b="1" i="0" dirty="0" smtClean="0">
                <a:solidFill>
                  <a:schemeClr val="accent1"/>
                </a:solidFill>
                <a:latin typeface="+mj-lt"/>
                <a:cs typeface="Arial" charset="0"/>
              </a:rPr>
              <a:t>5 </a:t>
            </a:r>
            <a:r>
              <a:rPr lang="fr-FR" sz="1200" b="1" i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%</a:t>
            </a:r>
            <a:r>
              <a:rPr lang="fr-FR" sz="1200" b="1" i="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</a:t>
            </a:r>
            <a:r>
              <a:rPr lang="fr-FR" sz="1200" b="1" dirty="0">
                <a:cs typeface="Arial" charset="0"/>
              </a:rPr>
              <a:t/>
            </a:r>
            <a:br>
              <a:rPr lang="fr-FR" sz="1200" b="1" dirty="0">
                <a:cs typeface="Arial" charset="0"/>
              </a:rPr>
            </a:br>
            <a:r>
              <a:rPr lang="fr-FR" sz="1200" dirty="0">
                <a:cs typeface="Arial" charset="0"/>
              </a:rPr>
              <a:t>(BTS et DUT) 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conception de produits industriels, maintenance industrielle, traitement des matériaux, aéronautique, étude et économie de la construction, informatique, mesures physiques, réseau et télécom, etc.</a:t>
            </a:r>
          </a:p>
          <a:p>
            <a:pPr>
              <a:defRPr/>
            </a:pPr>
            <a:endParaRPr lang="fr-FR" sz="12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1200" b="1" dirty="0">
                <a:latin typeface="+mj-lt"/>
                <a:cs typeface="Arial" charset="0"/>
              </a:rPr>
              <a:t>Formations universitaires générales </a:t>
            </a:r>
            <a:endParaRPr lang="fr-FR" sz="1200" b="1" dirty="0" smtClean="0">
              <a:latin typeface="+mj-lt"/>
              <a:cs typeface="Arial" charset="0"/>
            </a:endParaRPr>
          </a:p>
          <a:p>
            <a:pPr marL="342900" indent="-342900">
              <a:defRPr/>
            </a:pPr>
            <a:r>
              <a:rPr lang="fr-FR" sz="1200" b="1" i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        35 </a:t>
            </a:r>
            <a:r>
              <a:rPr lang="fr-FR" sz="1200" b="1" i="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%</a:t>
            </a:r>
            <a:r>
              <a:rPr lang="fr-FR" sz="1200" dirty="0">
                <a:latin typeface="+mj-lt"/>
                <a:cs typeface="Arial" charset="0"/>
              </a:rPr>
              <a:t/>
            </a:r>
            <a:br>
              <a:rPr lang="fr-FR" sz="1200" dirty="0">
                <a:latin typeface="+mj-lt"/>
                <a:cs typeface="Arial" charset="0"/>
              </a:rPr>
            </a:br>
            <a:r>
              <a:rPr lang="fr-FR" sz="1200" dirty="0">
                <a:latin typeface="+mj-lt"/>
                <a:cs typeface="Arial" charset="0"/>
              </a:rPr>
              <a:t>(1ère année licence) 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sciences et technologies pour l’Ingénieur (électronique, automatique, mécanique...) ou génie des procédés (matériaux).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fr-FR" sz="1200" dirty="0">
              <a:solidFill>
                <a:schemeClr val="accent1"/>
              </a:solidFill>
              <a:latin typeface="+mj-lt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1200" dirty="0">
                <a:latin typeface="+mj-lt"/>
                <a:cs typeface="Arial" charset="0"/>
              </a:rPr>
              <a:t>Ecoles d’Ingénieur post-bac en 5 ans </a:t>
            </a:r>
            <a:endParaRPr lang="fr-FR" sz="1200" dirty="0" smtClean="0">
              <a:latin typeface="+mj-lt"/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1200" b="1" i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5%</a:t>
            </a:r>
            <a:r>
              <a:rPr lang="fr-FR" sz="1200" dirty="0">
                <a:latin typeface="+mj-lt"/>
                <a:cs typeface="Arial" charset="0"/>
              </a:rPr>
              <a:t/>
            </a:r>
            <a:br>
              <a:rPr lang="fr-FR" sz="1200" dirty="0">
                <a:latin typeface="+mj-lt"/>
                <a:cs typeface="Arial" charset="0"/>
              </a:rPr>
            </a:br>
            <a:r>
              <a:rPr lang="fr-FR" sz="120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UT (universités de technologie), ENI (écoles nationales d’ingénieurs), INSA (instituts des sciences appliquées), ESITC (écoles supérieures d’ingénieurs des travaux de la construction), etc.</a:t>
            </a:r>
            <a:r>
              <a:rPr lang="fr-FR" sz="1200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fr-FR" sz="1200" dirty="0">
                <a:solidFill>
                  <a:schemeClr val="accent1"/>
                </a:solidFill>
                <a:cs typeface="Arial" charset="0"/>
              </a:rPr>
            </a:br>
            <a:endParaRPr lang="fr-FR" sz="1200" dirty="0">
              <a:solidFill>
                <a:schemeClr val="accent1"/>
              </a:solidFill>
              <a:cs typeface="Arial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fr-FR" sz="1200" dirty="0">
                <a:cs typeface="Arial" charset="0"/>
              </a:rPr>
              <a:t>Préparations aux grandes écoles </a:t>
            </a:r>
            <a:r>
              <a:rPr lang="fr-FR" sz="1200" b="1" i="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3 </a:t>
            </a:r>
            <a:r>
              <a:rPr lang="fr-FR" sz="1200" b="1" i="0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%</a:t>
            </a:r>
            <a:r>
              <a:rPr lang="fr-FR" sz="1200" b="1" i="0" dirty="0">
                <a:solidFill>
                  <a:srgbClr val="990000"/>
                </a:solidFill>
                <a:latin typeface="Arial" charset="0"/>
                <a:cs typeface="Arial" charset="0"/>
              </a:rPr>
              <a:t> </a:t>
            </a:r>
            <a:r>
              <a:rPr lang="fr-FR" sz="1200" dirty="0">
                <a:cs typeface="Arial" charset="0"/>
              </a:rPr>
              <a:t/>
            </a:r>
            <a:br>
              <a:rPr lang="fr-FR" sz="1200" dirty="0">
                <a:cs typeface="Arial" charset="0"/>
              </a:rPr>
            </a:br>
            <a:r>
              <a:rPr lang="fr-FR" sz="1200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CPGE TSI.</a:t>
            </a:r>
            <a:r>
              <a:rPr lang="fr-FR" sz="1700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fr-FR" sz="1700" dirty="0">
                <a:solidFill>
                  <a:schemeClr val="accent1"/>
                </a:solidFill>
                <a:cs typeface="Arial" charset="0"/>
              </a:rPr>
            </a:br>
            <a:r>
              <a:rPr lang="fr-FR" sz="1700" dirty="0">
                <a:solidFill>
                  <a:schemeClr val="accent1"/>
                </a:solidFill>
                <a:cs typeface="Arial" charset="0"/>
              </a:rPr>
              <a:t/>
            </a:r>
            <a:br>
              <a:rPr lang="fr-FR" sz="1700" dirty="0">
                <a:solidFill>
                  <a:schemeClr val="accent1"/>
                </a:solidFill>
                <a:cs typeface="Arial" charset="0"/>
              </a:rPr>
            </a:br>
            <a:endParaRPr lang="fr-FR" sz="1400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grpSp>
        <p:nvGrpSpPr>
          <p:cNvPr id="2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17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00003A"/>
                </a:gs>
                <a:gs pos="100000">
                  <a:srgbClr val="265A9A"/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1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La nouvelle </a:t>
              </a:r>
              <a:b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</a:b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voie technologique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4583" name="Rectangle 2"/>
          <p:cNvSpPr txBox="1">
            <a:spLocks noChangeArrowheads="1"/>
          </p:cNvSpPr>
          <p:nvPr/>
        </p:nvSpPr>
        <p:spPr bwMode="auto">
          <a:xfrm>
            <a:off x="4860032" y="260648"/>
            <a:ext cx="3692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3200" b="1" dirty="0">
                <a:solidFill>
                  <a:srgbClr val="C00000"/>
                </a:solidFill>
              </a:rPr>
              <a:t>Poursuites d’études</a:t>
            </a:r>
          </a:p>
        </p:txBody>
      </p:sp>
      <p:grpSp>
        <p:nvGrpSpPr>
          <p:cNvPr id="3" name="Groupe 38"/>
          <p:cNvGrpSpPr>
            <a:grpSpLocks/>
          </p:cNvGrpSpPr>
          <p:nvPr/>
        </p:nvGrpSpPr>
        <p:grpSpPr bwMode="auto">
          <a:xfrm>
            <a:off x="7058025" y="6496050"/>
            <a:ext cx="1223963" cy="304800"/>
            <a:chOff x="7235825" y="6553200"/>
            <a:chExt cx="1223963" cy="304800"/>
          </a:xfrm>
        </p:grpSpPr>
        <p:sp>
          <p:nvSpPr>
            <p:cNvPr id="24586" name="Text Box 86"/>
            <p:cNvSpPr txBox="1">
              <a:spLocks noChangeArrowheads="1"/>
            </p:cNvSpPr>
            <p:nvPr/>
          </p:nvSpPr>
          <p:spPr bwMode="auto">
            <a:xfrm>
              <a:off x="7235825" y="6553200"/>
              <a:ext cx="12239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fr-FR" sz="1400" b="1">
                  <a:solidFill>
                    <a:srgbClr val="969696"/>
                  </a:solidFill>
                </a:rPr>
                <a:t>Retour</a:t>
              </a:r>
            </a:p>
          </p:txBody>
        </p:sp>
        <p:sp>
          <p:nvSpPr>
            <p:cNvPr id="24587" name="AutoShape 85"/>
            <p:cNvSpPr>
              <a:spLocks noChangeArrowheads="1"/>
            </p:cNvSpPr>
            <p:nvPr/>
          </p:nvSpPr>
          <p:spPr bwMode="auto">
            <a:xfrm rot="-7960172">
              <a:off x="8121846" y="6649281"/>
              <a:ext cx="123853" cy="112636"/>
            </a:xfrm>
            <a:prstGeom prst="rtTriangle">
              <a:avLst/>
            </a:prstGeom>
            <a:solidFill>
              <a:srgbClr val="969696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fr-FR"/>
            </a:p>
          </p:txBody>
        </p:sp>
      </p:grpSp>
      <p:pic>
        <p:nvPicPr>
          <p:cNvPr id="24585" name="Picture 2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1350" y="6165850"/>
            <a:ext cx="8477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28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1163670"/>
              </p:ext>
            </p:extLst>
          </p:nvPr>
        </p:nvGraphicFramePr>
        <p:xfrm>
          <a:off x="0" y="-243408"/>
          <a:ext cx="9208264" cy="7353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/>
                <a:gridCol w="1432416"/>
                <a:gridCol w="1447904"/>
                <a:gridCol w="1899960"/>
              </a:tblGrid>
              <a:tr h="627615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 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et la</a:t>
                      </a:r>
                      <a:r>
                        <a:rPr lang="fr-FR" baseline="0" dirty="0" smtClean="0"/>
                        <a:t> terminale sciences et technologiques de l’industrie et du développement durable (STI2D)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358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Enseignements communs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1ère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Tle</a:t>
                      </a:r>
                      <a:r>
                        <a:rPr lang="fr-FR" sz="1200" dirty="0" smtClean="0"/>
                        <a:t> 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Coefficient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6897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Mathématiques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 ECCC</a:t>
                      </a:r>
                      <a:endParaRPr lang="fr-FR" sz="1200" dirty="0"/>
                    </a:p>
                  </a:txBody>
                  <a:tcPr/>
                </a:tc>
              </a:tr>
              <a:tr h="268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 Eponc1</a:t>
                      </a:r>
                      <a:endParaRPr lang="fr-FR" sz="1200" dirty="0"/>
                    </a:p>
                  </a:txBody>
                  <a:tcPr/>
                </a:tc>
              </a:tr>
              <a:tr h="2697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Histoire-géographie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 ECCC</a:t>
                      </a:r>
                    </a:p>
                  </a:txBody>
                  <a:tcPr/>
                </a:tc>
              </a:tr>
              <a:tr h="282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LV1 et LV2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et 5 ECCC</a:t>
                      </a:r>
                    </a:p>
                  </a:txBody>
                  <a:tcPr/>
                </a:tc>
              </a:tr>
              <a:tr h="282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 </a:t>
                      </a:r>
                      <a:r>
                        <a:rPr lang="fr-FR" sz="1200" dirty="0" err="1" smtClean="0"/>
                        <a:t>EponcT</a:t>
                      </a:r>
                      <a:endParaRPr lang="fr-FR" sz="1200" dirty="0"/>
                    </a:p>
                  </a:txBody>
                  <a:tcPr/>
                </a:tc>
              </a:tr>
              <a:tr h="282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18h annuelles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18h annuelles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82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et 5 ECCC</a:t>
                      </a:r>
                    </a:p>
                  </a:txBody>
                  <a:tcPr/>
                </a:tc>
              </a:tr>
              <a:tr h="282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Accompagnement</a:t>
                      </a:r>
                      <a:r>
                        <a:rPr lang="fr-FR" sz="1200" baseline="0" dirty="0" smtClean="0"/>
                        <a:t> personnalisé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6897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Accompagnement au choix de l’orientation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7358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Heure</a:t>
                      </a:r>
                      <a:r>
                        <a:rPr lang="fr-FR" sz="1200" baseline="0" dirty="0" smtClean="0"/>
                        <a:t> de vie de classe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313039">
                <a:tc gridSpan="4">
                  <a:txBody>
                    <a:bodyPr/>
                    <a:lstStyle/>
                    <a:p>
                      <a:r>
                        <a:rPr lang="fr-FR" sz="1200" dirty="0" smtClean="0"/>
                        <a:t>Un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enseignement de spécialité</a:t>
                      </a:r>
                      <a:endParaRPr lang="fr-FR" sz="1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4889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sz="1200" dirty="0" smtClean="0"/>
                        <a:t> Innovation technologique</a:t>
                      </a:r>
                      <a:endParaRPr lang="fr-FR" sz="12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Ingénierie et développement durable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Ingénierie, innovation et développement durable avec 1 enseignement spécifique parmi architecture et construction, énergies et environnement, innovation et éco conception, systèmes d’informations et numérique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baseline="0" dirty="0" smtClean="0"/>
                        <a:t> Physiques-chimie et mathématiques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9h</a:t>
                      </a:r>
                    </a:p>
                    <a:p>
                      <a:r>
                        <a:rPr lang="fr-FR" sz="1200" dirty="0" smtClean="0"/>
                        <a:t>-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6h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</a:p>
                    <a:p>
                      <a:r>
                        <a:rPr lang="fr-FR" sz="1200" dirty="0" smtClean="0"/>
                        <a:t>-</a:t>
                      </a:r>
                    </a:p>
                    <a:p>
                      <a:r>
                        <a:rPr lang="fr-FR" sz="1200" dirty="0" smtClean="0"/>
                        <a:t>12h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6h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5 ECCC</a:t>
                      </a:r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16</a:t>
                      </a:r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16</a:t>
                      </a:r>
                      <a:endParaRPr lang="fr-FR" sz="1200" dirty="0"/>
                    </a:p>
                  </a:txBody>
                  <a:tcPr/>
                </a:tc>
              </a:tr>
              <a:tr h="301821">
                <a:tc gridSpan="4">
                  <a:txBody>
                    <a:bodyPr/>
                    <a:lstStyle/>
                    <a:p>
                      <a:r>
                        <a:rPr lang="fr-FR" sz="1200" dirty="0" smtClean="0"/>
                        <a:t>Enseignements optionnels</a:t>
                      </a:r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0693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 enseignements au plus parmi 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EPS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Arts : musique, CAV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200" dirty="0" smtClean="0"/>
                        <a:t>LVC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</a:p>
                    <a:p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Dans CC </a:t>
                      </a:r>
                      <a:r>
                        <a:rPr kumimoji="0" lang="fr-F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coef</a:t>
                      </a:r>
                      <a:r>
                        <a:rPr kumimoji="0"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</a:t>
                      </a:r>
                    </a:p>
                    <a:p>
                      <a:endParaRPr kumimoji="0"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897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Epreuve orale terminale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14</a:t>
                      </a:r>
                      <a:endParaRPr lang="fr-FR" sz="1200" dirty="0"/>
                    </a:p>
                  </a:txBody>
                  <a:tcPr/>
                </a:tc>
              </a:tr>
              <a:tr h="373580"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539552" y="2708920"/>
            <a:ext cx="8161338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sz="2000" dirty="0" smtClean="0">
                <a:latin typeface="+mj-lt"/>
              </a:rPr>
              <a:t>Le Bac professionnel peut être envisagé à l’issue de la 2</a:t>
            </a:r>
            <a:r>
              <a:rPr lang="fr-FR" sz="2000" baseline="30000" dirty="0" smtClean="0">
                <a:latin typeface="+mj-lt"/>
              </a:rPr>
              <a:t>nde</a:t>
            </a:r>
            <a:r>
              <a:rPr lang="fr-FR" sz="2000" dirty="0" smtClean="0">
                <a:latin typeface="+mj-lt"/>
              </a:rPr>
              <a:t> GT. Dans ce cas, il s’agit d’une </a:t>
            </a:r>
            <a:r>
              <a:rPr lang="fr-FR" sz="2000" b="1" dirty="0" smtClean="0">
                <a:latin typeface="+mj-lt"/>
              </a:rPr>
              <a:t>réorientation</a:t>
            </a:r>
            <a:r>
              <a:rPr lang="fr-FR" sz="2000" dirty="0" smtClean="0">
                <a:latin typeface="+mj-lt"/>
              </a:rPr>
              <a:t>. Deux choix sont possibles à l’issue du bac pro : une insertion plus rapide dans le monde professionnel ou poursuite d’études en BTS, MC voire DUT</a:t>
            </a:r>
          </a:p>
        </p:txBody>
      </p:sp>
      <p:grpSp>
        <p:nvGrpSpPr>
          <p:cNvPr id="3" name="Groupe 17"/>
          <p:cNvGrpSpPr>
            <a:grpSpLocks/>
          </p:cNvGrpSpPr>
          <p:nvPr/>
        </p:nvGrpSpPr>
        <p:grpSpPr bwMode="auto">
          <a:xfrm>
            <a:off x="0" y="4438650"/>
            <a:ext cx="9144000" cy="1655763"/>
            <a:chOff x="0" y="4293096"/>
            <a:chExt cx="9144000" cy="1656184"/>
          </a:xfrm>
        </p:grpSpPr>
        <p:sp>
          <p:nvSpPr>
            <p:cNvPr id="5" name="Rectangle 4"/>
            <p:cNvSpPr/>
            <p:nvPr/>
          </p:nvSpPr>
          <p:spPr>
            <a:xfrm>
              <a:off x="0" y="4509051"/>
              <a:ext cx="9144000" cy="12242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grpSp>
          <p:nvGrpSpPr>
            <p:cNvPr id="4" name="Groupe 14"/>
            <p:cNvGrpSpPr>
              <a:grpSpLocks/>
            </p:cNvGrpSpPr>
            <p:nvPr/>
          </p:nvGrpSpPr>
          <p:grpSpPr bwMode="auto">
            <a:xfrm>
              <a:off x="0" y="4293096"/>
              <a:ext cx="9144000" cy="216024"/>
              <a:chOff x="0" y="4293096"/>
              <a:chExt cx="9144000" cy="216024"/>
            </a:xfrm>
          </p:grpSpPr>
          <p:grpSp>
            <p:nvGrpSpPr>
              <p:cNvPr id="8" name="Groupe 10"/>
              <p:cNvGrpSpPr>
                <a:grpSpLocks/>
              </p:cNvGrpSpPr>
              <p:nvPr/>
            </p:nvGrpSpPr>
            <p:grpSpPr bwMode="auto">
              <a:xfrm>
                <a:off x="0" y="4293096"/>
                <a:ext cx="2741783" cy="216024"/>
                <a:chOff x="0" y="4293096"/>
                <a:chExt cx="2741783" cy="216024"/>
              </a:xfrm>
            </p:grpSpPr>
            <p:grpSp>
              <p:nvGrpSpPr>
                <p:cNvPr id="10" name="Groupe 9"/>
                <p:cNvGrpSpPr>
                  <a:grpSpLocks/>
                </p:cNvGrpSpPr>
                <p:nvPr/>
              </p:nvGrpSpPr>
              <p:grpSpPr bwMode="auto">
                <a:xfrm>
                  <a:off x="0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9" name="Rectangle 18"/>
                  <p:cNvSpPr/>
                  <p:nvPr/>
                </p:nvSpPr>
                <p:spPr>
                  <a:xfrm>
                    <a:off x="0" y="4293096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>
                    <a:off x="150813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1" name="Groupe 63"/>
                <p:cNvGrpSpPr>
                  <a:grpSpLocks/>
                </p:cNvGrpSpPr>
                <p:nvPr/>
              </p:nvGrpSpPr>
              <p:grpSpPr bwMode="auto">
                <a:xfrm>
                  <a:off x="38556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65" name="Rectangle 64"/>
                  <p:cNvSpPr/>
                  <p:nvPr/>
                </p:nvSpPr>
                <p:spPr>
                  <a:xfrm>
                    <a:off x="197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>
                  <a:xfrm>
                    <a:off x="151009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2" name="Groupe 66"/>
                <p:cNvGrpSpPr>
                  <a:grpSpLocks/>
                </p:cNvGrpSpPr>
                <p:nvPr/>
              </p:nvGrpSpPr>
              <p:grpSpPr bwMode="auto">
                <a:xfrm>
                  <a:off x="1950711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327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151139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4" name="Groupe 69"/>
                <p:cNvGrpSpPr>
                  <a:grpSpLocks/>
                </p:cNvGrpSpPr>
                <p:nvPr/>
              </p:nvGrpSpPr>
              <p:grpSpPr bwMode="auto">
                <a:xfrm>
                  <a:off x="1159639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-764" y="4293096"/>
                    <a:ext cx="396875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150049" y="4348673"/>
                    <a:ext cx="153987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5" name="Groupe 72"/>
                <p:cNvGrpSpPr>
                  <a:grpSpLocks/>
                </p:cNvGrpSpPr>
                <p:nvPr/>
              </p:nvGrpSpPr>
              <p:grpSpPr bwMode="auto">
                <a:xfrm>
                  <a:off x="1555175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575" y="4293096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151388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6" name="Groupe 75"/>
                <p:cNvGrpSpPr>
                  <a:grpSpLocks/>
                </p:cNvGrpSpPr>
                <p:nvPr/>
              </p:nvGrpSpPr>
              <p:grpSpPr bwMode="auto">
                <a:xfrm>
                  <a:off x="764103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-515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150297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18" name="Groupe 78"/>
                <p:cNvGrpSpPr>
                  <a:grpSpLocks/>
                </p:cNvGrpSpPr>
                <p:nvPr/>
              </p:nvGrpSpPr>
              <p:grpSpPr bwMode="auto">
                <a:xfrm>
                  <a:off x="2346247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80" name="Rectangle 79"/>
                  <p:cNvSpPr/>
                  <p:nvPr/>
                </p:nvSpPr>
                <p:spPr>
                  <a:xfrm>
                    <a:off x="78" y="4293096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150891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20" name="Groupe 81"/>
              <p:cNvGrpSpPr>
                <a:grpSpLocks/>
              </p:cNvGrpSpPr>
              <p:nvPr/>
            </p:nvGrpSpPr>
            <p:grpSpPr bwMode="auto">
              <a:xfrm>
                <a:off x="2739458" y="4293096"/>
                <a:ext cx="2741783" cy="216024"/>
                <a:chOff x="0" y="4293096"/>
                <a:chExt cx="2741783" cy="216024"/>
              </a:xfrm>
            </p:grpSpPr>
            <p:grpSp>
              <p:nvGrpSpPr>
                <p:cNvPr id="22" name="Groupe 82"/>
                <p:cNvGrpSpPr>
                  <a:grpSpLocks/>
                </p:cNvGrpSpPr>
                <p:nvPr/>
              </p:nvGrpSpPr>
              <p:grpSpPr bwMode="auto">
                <a:xfrm>
                  <a:off x="0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567" y="4293096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151380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5" name="Groupe 83"/>
                <p:cNvGrpSpPr>
                  <a:grpSpLocks/>
                </p:cNvGrpSpPr>
                <p:nvPr/>
              </p:nvGrpSpPr>
              <p:grpSpPr bwMode="auto">
                <a:xfrm>
                  <a:off x="38556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764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51576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6" name="Groupe 84"/>
                <p:cNvGrpSpPr>
                  <a:grpSpLocks/>
                </p:cNvGrpSpPr>
                <p:nvPr/>
              </p:nvGrpSpPr>
              <p:grpSpPr bwMode="auto">
                <a:xfrm>
                  <a:off x="1950711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98" name="Rectangle 97"/>
                  <p:cNvSpPr/>
                  <p:nvPr/>
                </p:nvSpPr>
                <p:spPr>
                  <a:xfrm>
                    <a:off x="15181" y="4293096"/>
                    <a:ext cx="381000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>
                    <a:off x="159644" y="4348673"/>
                    <a:ext cx="144462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7" name="Groupe 85"/>
                <p:cNvGrpSpPr>
                  <a:grpSpLocks/>
                </p:cNvGrpSpPr>
                <p:nvPr/>
              </p:nvGrpSpPr>
              <p:grpSpPr bwMode="auto">
                <a:xfrm>
                  <a:off x="1159639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96" name="Rectangle 95"/>
                  <p:cNvSpPr/>
                  <p:nvPr/>
                </p:nvSpPr>
                <p:spPr>
                  <a:xfrm>
                    <a:off x="-197" y="4293096"/>
                    <a:ext cx="411163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150616" y="4348673"/>
                    <a:ext cx="168275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8" name="Groupe 86"/>
                <p:cNvGrpSpPr>
                  <a:grpSpLocks/>
                </p:cNvGrpSpPr>
                <p:nvPr/>
              </p:nvGrpSpPr>
              <p:grpSpPr bwMode="auto">
                <a:xfrm>
                  <a:off x="1555175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94" name="Rectangle 93"/>
                  <p:cNvSpPr/>
                  <p:nvPr/>
                </p:nvSpPr>
                <p:spPr>
                  <a:xfrm>
                    <a:off x="15430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166242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29" name="Groupe 87"/>
                <p:cNvGrpSpPr>
                  <a:grpSpLocks/>
                </p:cNvGrpSpPr>
                <p:nvPr/>
              </p:nvGrpSpPr>
              <p:grpSpPr bwMode="auto">
                <a:xfrm>
                  <a:off x="764103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92" name="Rectangle 91"/>
                  <p:cNvSpPr/>
                  <p:nvPr/>
                </p:nvSpPr>
                <p:spPr>
                  <a:xfrm>
                    <a:off x="52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150864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0" name="Groupe 88"/>
                <p:cNvGrpSpPr>
                  <a:grpSpLocks/>
                </p:cNvGrpSpPr>
                <p:nvPr/>
              </p:nvGrpSpPr>
              <p:grpSpPr bwMode="auto">
                <a:xfrm>
                  <a:off x="2346247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90" name="Rectangle 89"/>
                  <p:cNvSpPr/>
                  <p:nvPr/>
                </p:nvSpPr>
                <p:spPr>
                  <a:xfrm>
                    <a:off x="645" y="4293096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151458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31" name="Groupe 104"/>
              <p:cNvGrpSpPr>
                <a:grpSpLocks/>
              </p:cNvGrpSpPr>
              <p:nvPr/>
            </p:nvGrpSpPr>
            <p:grpSpPr bwMode="auto">
              <a:xfrm>
                <a:off x="5481241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397" y="4293096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151209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37888" name="Groupe 105"/>
              <p:cNvGrpSpPr>
                <a:grpSpLocks/>
              </p:cNvGrpSpPr>
              <p:nvPr/>
            </p:nvGrpSpPr>
            <p:grpSpPr bwMode="auto">
              <a:xfrm>
                <a:off x="5866807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3" y="4293096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151406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37889" name="Groupe 107"/>
              <p:cNvGrpSpPr>
                <a:grpSpLocks/>
              </p:cNvGrpSpPr>
              <p:nvPr/>
            </p:nvGrpSpPr>
            <p:grpSpPr bwMode="auto">
              <a:xfrm>
                <a:off x="6640880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-367" y="4293096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150445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37890" name="Groupe 109"/>
              <p:cNvGrpSpPr>
                <a:grpSpLocks/>
              </p:cNvGrpSpPr>
              <p:nvPr/>
            </p:nvGrpSpPr>
            <p:grpSpPr bwMode="auto">
              <a:xfrm>
                <a:off x="6245344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-119" y="4293096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150694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37891" name="Groupe 13"/>
              <p:cNvGrpSpPr>
                <a:grpSpLocks/>
              </p:cNvGrpSpPr>
              <p:nvPr/>
            </p:nvGrpSpPr>
            <p:grpSpPr bwMode="auto">
              <a:xfrm>
                <a:off x="7036416" y="4293096"/>
                <a:ext cx="1186608" cy="216024"/>
                <a:chOff x="7036416" y="4293096"/>
                <a:chExt cx="1186608" cy="216024"/>
              </a:xfrm>
            </p:grpSpPr>
            <p:grpSp>
              <p:nvGrpSpPr>
                <p:cNvPr id="37892" name="Groupe 106"/>
                <p:cNvGrpSpPr>
                  <a:grpSpLocks/>
                </p:cNvGrpSpPr>
                <p:nvPr/>
              </p:nvGrpSpPr>
              <p:grpSpPr bwMode="auto">
                <a:xfrm>
                  <a:off x="7431952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-15152" y="4293096"/>
                    <a:ext cx="411163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149948" y="4348673"/>
                    <a:ext cx="153988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894" name="Groupe 108"/>
                <p:cNvGrpSpPr>
                  <a:grpSpLocks/>
                </p:cNvGrpSpPr>
                <p:nvPr/>
              </p:nvGrpSpPr>
              <p:grpSpPr bwMode="auto">
                <a:xfrm>
                  <a:off x="703641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16" name="Rectangle 115"/>
                  <p:cNvSpPr/>
                  <p:nvPr/>
                </p:nvSpPr>
                <p:spPr>
                  <a:xfrm>
                    <a:off x="-616" y="4293096"/>
                    <a:ext cx="381000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>
                    <a:off x="150197" y="4348673"/>
                    <a:ext cx="138112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896" name="Groupe 110"/>
                <p:cNvGrpSpPr>
                  <a:grpSpLocks/>
                </p:cNvGrpSpPr>
                <p:nvPr/>
              </p:nvGrpSpPr>
              <p:grpSpPr bwMode="auto">
                <a:xfrm>
                  <a:off x="7827488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12" name="Rectangle 111"/>
                  <p:cNvSpPr/>
                  <p:nvPr/>
                </p:nvSpPr>
                <p:spPr>
                  <a:xfrm>
                    <a:off x="475" y="4293096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>
                    <a:off x="151287" y="4348673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37898" name="Groupe 127"/>
              <p:cNvGrpSpPr>
                <a:grpSpLocks/>
              </p:cNvGrpSpPr>
              <p:nvPr/>
            </p:nvGrpSpPr>
            <p:grpSpPr bwMode="auto">
              <a:xfrm>
                <a:off x="8598394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-494" y="4293096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150319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37899" name="Groupe 128"/>
              <p:cNvGrpSpPr>
                <a:grpSpLocks/>
              </p:cNvGrpSpPr>
              <p:nvPr/>
            </p:nvGrpSpPr>
            <p:grpSpPr bwMode="auto">
              <a:xfrm>
                <a:off x="8202858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-245" y="4293096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150567" y="4348673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sp>
            <p:nvSpPr>
              <p:cNvPr id="131" name="Rectangle 130"/>
              <p:cNvSpPr/>
              <p:nvPr/>
            </p:nvSpPr>
            <p:spPr>
              <a:xfrm>
                <a:off x="8993188" y="4293096"/>
                <a:ext cx="150812" cy="21595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grpSp>
          <p:nvGrpSpPr>
            <p:cNvPr id="37900" name="Groupe 137"/>
            <p:cNvGrpSpPr>
              <a:grpSpLocks/>
            </p:cNvGrpSpPr>
            <p:nvPr/>
          </p:nvGrpSpPr>
          <p:grpSpPr bwMode="auto">
            <a:xfrm>
              <a:off x="0" y="5733256"/>
              <a:ext cx="9144000" cy="216024"/>
              <a:chOff x="0" y="4293096"/>
              <a:chExt cx="9144000" cy="216024"/>
            </a:xfrm>
          </p:grpSpPr>
          <p:grpSp>
            <p:nvGrpSpPr>
              <p:cNvPr id="37901" name="Groupe 138"/>
              <p:cNvGrpSpPr>
                <a:grpSpLocks/>
              </p:cNvGrpSpPr>
              <p:nvPr/>
            </p:nvGrpSpPr>
            <p:grpSpPr bwMode="auto">
              <a:xfrm>
                <a:off x="0" y="4293096"/>
                <a:ext cx="2741783" cy="216024"/>
                <a:chOff x="0" y="4293096"/>
                <a:chExt cx="2741783" cy="216024"/>
              </a:xfrm>
            </p:grpSpPr>
            <p:grpSp>
              <p:nvGrpSpPr>
                <p:cNvPr id="37902" name="Groupe 190"/>
                <p:cNvGrpSpPr>
                  <a:grpSpLocks/>
                </p:cNvGrpSpPr>
                <p:nvPr/>
              </p:nvGrpSpPr>
              <p:grpSpPr bwMode="auto">
                <a:xfrm>
                  <a:off x="0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0" y="4293165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150813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3" name="Groupe 191"/>
                <p:cNvGrpSpPr>
                  <a:grpSpLocks/>
                </p:cNvGrpSpPr>
                <p:nvPr/>
              </p:nvGrpSpPr>
              <p:grpSpPr bwMode="auto">
                <a:xfrm>
                  <a:off x="38556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08" name="Rectangle 207"/>
                  <p:cNvSpPr/>
                  <p:nvPr/>
                </p:nvSpPr>
                <p:spPr>
                  <a:xfrm>
                    <a:off x="197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9" name="Rectangle 208"/>
                  <p:cNvSpPr/>
                  <p:nvPr/>
                </p:nvSpPr>
                <p:spPr>
                  <a:xfrm>
                    <a:off x="151009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4" name="Groupe 192"/>
                <p:cNvGrpSpPr>
                  <a:grpSpLocks/>
                </p:cNvGrpSpPr>
                <p:nvPr/>
              </p:nvGrpSpPr>
              <p:grpSpPr bwMode="auto">
                <a:xfrm>
                  <a:off x="1950711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06" name="Rectangle 205"/>
                  <p:cNvSpPr/>
                  <p:nvPr/>
                </p:nvSpPr>
                <p:spPr>
                  <a:xfrm>
                    <a:off x="327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7" name="Rectangle 206"/>
                  <p:cNvSpPr/>
                  <p:nvPr/>
                </p:nvSpPr>
                <p:spPr>
                  <a:xfrm>
                    <a:off x="151139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5" name="Groupe 193"/>
                <p:cNvGrpSpPr>
                  <a:grpSpLocks/>
                </p:cNvGrpSpPr>
                <p:nvPr/>
              </p:nvGrpSpPr>
              <p:grpSpPr bwMode="auto">
                <a:xfrm>
                  <a:off x="1159639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04" name="Rectangle 203"/>
                  <p:cNvSpPr/>
                  <p:nvPr/>
                </p:nvSpPr>
                <p:spPr>
                  <a:xfrm>
                    <a:off x="-764" y="4293165"/>
                    <a:ext cx="396875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150049" y="4348741"/>
                    <a:ext cx="153987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6" name="Groupe 194"/>
                <p:cNvGrpSpPr>
                  <a:grpSpLocks/>
                </p:cNvGrpSpPr>
                <p:nvPr/>
              </p:nvGrpSpPr>
              <p:grpSpPr bwMode="auto">
                <a:xfrm>
                  <a:off x="1555175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02" name="Rectangle 201"/>
                  <p:cNvSpPr/>
                  <p:nvPr/>
                </p:nvSpPr>
                <p:spPr>
                  <a:xfrm>
                    <a:off x="575" y="4293165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>
                  <a:xfrm>
                    <a:off x="151388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7" name="Groupe 195"/>
                <p:cNvGrpSpPr>
                  <a:grpSpLocks/>
                </p:cNvGrpSpPr>
                <p:nvPr/>
              </p:nvGrpSpPr>
              <p:grpSpPr bwMode="auto">
                <a:xfrm>
                  <a:off x="764103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200" name="Rectangle 199"/>
                  <p:cNvSpPr/>
                  <p:nvPr/>
                </p:nvSpPr>
                <p:spPr>
                  <a:xfrm>
                    <a:off x="-515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150297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08" name="Groupe 196"/>
                <p:cNvGrpSpPr>
                  <a:grpSpLocks/>
                </p:cNvGrpSpPr>
                <p:nvPr/>
              </p:nvGrpSpPr>
              <p:grpSpPr bwMode="auto">
                <a:xfrm>
                  <a:off x="2346247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98" name="Rectangle 197"/>
                  <p:cNvSpPr/>
                  <p:nvPr/>
                </p:nvSpPr>
                <p:spPr>
                  <a:xfrm>
                    <a:off x="78" y="4293165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150891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37909" name="Groupe 139"/>
              <p:cNvGrpSpPr>
                <a:grpSpLocks/>
              </p:cNvGrpSpPr>
              <p:nvPr/>
            </p:nvGrpSpPr>
            <p:grpSpPr bwMode="auto">
              <a:xfrm>
                <a:off x="2739458" y="4293096"/>
                <a:ext cx="2741783" cy="216024"/>
                <a:chOff x="0" y="4293096"/>
                <a:chExt cx="2741783" cy="216024"/>
              </a:xfrm>
            </p:grpSpPr>
            <p:grpSp>
              <p:nvGrpSpPr>
                <p:cNvPr id="37914" name="Groupe 169"/>
                <p:cNvGrpSpPr>
                  <a:grpSpLocks/>
                </p:cNvGrpSpPr>
                <p:nvPr/>
              </p:nvGrpSpPr>
              <p:grpSpPr bwMode="auto">
                <a:xfrm>
                  <a:off x="0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89" name="Rectangle 188"/>
                  <p:cNvSpPr/>
                  <p:nvPr/>
                </p:nvSpPr>
                <p:spPr>
                  <a:xfrm>
                    <a:off x="567" y="4293165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151380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15" name="Groupe 170"/>
                <p:cNvGrpSpPr>
                  <a:grpSpLocks/>
                </p:cNvGrpSpPr>
                <p:nvPr/>
              </p:nvGrpSpPr>
              <p:grpSpPr bwMode="auto">
                <a:xfrm>
                  <a:off x="38556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87" name="Rectangle 186"/>
                  <p:cNvSpPr/>
                  <p:nvPr/>
                </p:nvSpPr>
                <p:spPr>
                  <a:xfrm>
                    <a:off x="764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>
                  <a:xfrm>
                    <a:off x="151576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16" name="Groupe 171"/>
                <p:cNvGrpSpPr>
                  <a:grpSpLocks/>
                </p:cNvGrpSpPr>
                <p:nvPr/>
              </p:nvGrpSpPr>
              <p:grpSpPr bwMode="auto">
                <a:xfrm>
                  <a:off x="1950711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85" name="Rectangle 184"/>
                  <p:cNvSpPr/>
                  <p:nvPr/>
                </p:nvSpPr>
                <p:spPr>
                  <a:xfrm>
                    <a:off x="15181" y="4293165"/>
                    <a:ext cx="381000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>
                  <a:xfrm>
                    <a:off x="159644" y="4348741"/>
                    <a:ext cx="144462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17" name="Groupe 172"/>
                <p:cNvGrpSpPr>
                  <a:grpSpLocks/>
                </p:cNvGrpSpPr>
                <p:nvPr/>
              </p:nvGrpSpPr>
              <p:grpSpPr bwMode="auto">
                <a:xfrm>
                  <a:off x="1159639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83" name="Rectangle 182"/>
                  <p:cNvSpPr/>
                  <p:nvPr/>
                </p:nvSpPr>
                <p:spPr>
                  <a:xfrm>
                    <a:off x="-197" y="4293165"/>
                    <a:ext cx="411163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>
                  <a:xfrm>
                    <a:off x="150616" y="4348741"/>
                    <a:ext cx="168275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18" name="Groupe 173"/>
                <p:cNvGrpSpPr>
                  <a:grpSpLocks/>
                </p:cNvGrpSpPr>
                <p:nvPr/>
              </p:nvGrpSpPr>
              <p:grpSpPr bwMode="auto">
                <a:xfrm>
                  <a:off x="1555175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>
                    <a:off x="15430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166242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37919" name="Groupe 174"/>
                <p:cNvGrpSpPr>
                  <a:grpSpLocks/>
                </p:cNvGrpSpPr>
                <p:nvPr/>
              </p:nvGrpSpPr>
              <p:grpSpPr bwMode="auto">
                <a:xfrm>
                  <a:off x="764103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79" name="Rectangle 178"/>
                  <p:cNvSpPr/>
                  <p:nvPr/>
                </p:nvSpPr>
                <p:spPr>
                  <a:xfrm>
                    <a:off x="52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150864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64" name="Groupe 175"/>
                <p:cNvGrpSpPr>
                  <a:grpSpLocks/>
                </p:cNvGrpSpPr>
                <p:nvPr/>
              </p:nvGrpSpPr>
              <p:grpSpPr bwMode="auto">
                <a:xfrm>
                  <a:off x="2346247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>
                    <a:off x="645" y="4293165"/>
                    <a:ext cx="395288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151458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67" name="Groupe 140"/>
              <p:cNvGrpSpPr>
                <a:grpSpLocks/>
              </p:cNvGrpSpPr>
              <p:nvPr/>
            </p:nvGrpSpPr>
            <p:grpSpPr bwMode="auto">
              <a:xfrm>
                <a:off x="5481241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397" y="4293165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151209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70" name="Groupe 141"/>
              <p:cNvGrpSpPr>
                <a:grpSpLocks/>
              </p:cNvGrpSpPr>
              <p:nvPr/>
            </p:nvGrpSpPr>
            <p:grpSpPr bwMode="auto">
              <a:xfrm>
                <a:off x="5866807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593" y="4293165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151406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73" name="Groupe 142"/>
              <p:cNvGrpSpPr>
                <a:grpSpLocks/>
              </p:cNvGrpSpPr>
              <p:nvPr/>
            </p:nvGrpSpPr>
            <p:grpSpPr bwMode="auto">
              <a:xfrm>
                <a:off x="6640880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-367" y="4293165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150445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76" name="Groupe 143"/>
              <p:cNvGrpSpPr>
                <a:grpSpLocks/>
              </p:cNvGrpSpPr>
              <p:nvPr/>
            </p:nvGrpSpPr>
            <p:grpSpPr bwMode="auto">
              <a:xfrm>
                <a:off x="6245344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-119" y="4293165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150694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79" name="Groupe 144"/>
              <p:cNvGrpSpPr>
                <a:grpSpLocks/>
              </p:cNvGrpSpPr>
              <p:nvPr/>
            </p:nvGrpSpPr>
            <p:grpSpPr bwMode="auto">
              <a:xfrm>
                <a:off x="7036416" y="4293096"/>
                <a:ext cx="1186608" cy="216024"/>
                <a:chOff x="7036416" y="4293096"/>
                <a:chExt cx="1186608" cy="216024"/>
              </a:xfrm>
            </p:grpSpPr>
            <p:grpSp>
              <p:nvGrpSpPr>
                <p:cNvPr id="82" name="Groupe 152"/>
                <p:cNvGrpSpPr>
                  <a:grpSpLocks/>
                </p:cNvGrpSpPr>
                <p:nvPr/>
              </p:nvGrpSpPr>
              <p:grpSpPr bwMode="auto">
                <a:xfrm>
                  <a:off x="7431952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60" name="Rectangle 159"/>
                  <p:cNvSpPr/>
                  <p:nvPr/>
                </p:nvSpPr>
                <p:spPr>
                  <a:xfrm>
                    <a:off x="-15152" y="4293165"/>
                    <a:ext cx="411163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>
                    <a:off x="149948" y="4348741"/>
                    <a:ext cx="153988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83" name="Groupe 153"/>
                <p:cNvGrpSpPr>
                  <a:grpSpLocks/>
                </p:cNvGrpSpPr>
                <p:nvPr/>
              </p:nvGrpSpPr>
              <p:grpSpPr bwMode="auto">
                <a:xfrm>
                  <a:off x="7036416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58" name="Rectangle 157"/>
                  <p:cNvSpPr/>
                  <p:nvPr/>
                </p:nvSpPr>
                <p:spPr>
                  <a:xfrm>
                    <a:off x="-616" y="4293165"/>
                    <a:ext cx="381000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150197" y="4348741"/>
                    <a:ext cx="138112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  <p:grpSp>
              <p:nvGrpSpPr>
                <p:cNvPr id="84" name="Groupe 154"/>
                <p:cNvGrpSpPr>
                  <a:grpSpLocks/>
                </p:cNvGrpSpPr>
                <p:nvPr/>
              </p:nvGrpSpPr>
              <p:grpSpPr bwMode="auto">
                <a:xfrm>
                  <a:off x="7827488" y="4293096"/>
                  <a:ext cx="395536" cy="216024"/>
                  <a:chOff x="0" y="4293096"/>
                  <a:chExt cx="395536" cy="216024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475" y="4293165"/>
                    <a:ext cx="395287" cy="215955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1287" y="4348741"/>
                    <a:ext cx="152400" cy="9527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fr-FR"/>
                  </a:p>
                </p:txBody>
              </p:sp>
            </p:grpSp>
          </p:grpSp>
          <p:grpSp>
            <p:nvGrpSpPr>
              <p:cNvPr id="85" name="Groupe 145"/>
              <p:cNvGrpSpPr>
                <a:grpSpLocks/>
              </p:cNvGrpSpPr>
              <p:nvPr/>
            </p:nvGrpSpPr>
            <p:grpSpPr bwMode="auto">
              <a:xfrm>
                <a:off x="8598394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>
                  <a:off x="-494" y="4293165"/>
                  <a:ext cx="395288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50319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grpSp>
            <p:nvGrpSpPr>
              <p:cNvPr id="86" name="Groupe 146"/>
              <p:cNvGrpSpPr>
                <a:grpSpLocks/>
              </p:cNvGrpSpPr>
              <p:nvPr/>
            </p:nvGrpSpPr>
            <p:grpSpPr bwMode="auto">
              <a:xfrm>
                <a:off x="8202858" y="4293096"/>
                <a:ext cx="395536" cy="216024"/>
                <a:chOff x="0" y="4293096"/>
                <a:chExt cx="395536" cy="216024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-245" y="4293165"/>
                  <a:ext cx="395287" cy="21595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150567" y="4348741"/>
                  <a:ext cx="152400" cy="952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/>
                </a:p>
              </p:txBody>
            </p:sp>
          </p:grpSp>
          <p:sp>
            <p:nvSpPr>
              <p:cNvPr id="148" name="Rectangle 147"/>
              <p:cNvSpPr/>
              <p:nvPr/>
            </p:nvSpPr>
            <p:spPr>
              <a:xfrm>
                <a:off x="8993188" y="4293165"/>
                <a:ext cx="150812" cy="21595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</p:grpSp>
      <p:grpSp>
        <p:nvGrpSpPr>
          <p:cNvPr id="87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23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11000">
                  <a:schemeClr val="tx1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24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 enseignement professionnel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7893" name="Rectangle 2"/>
          <p:cNvSpPr txBox="1">
            <a:spLocks noChangeArrowheads="1"/>
          </p:cNvSpPr>
          <p:nvPr/>
        </p:nvSpPr>
        <p:spPr bwMode="auto">
          <a:xfrm>
            <a:off x="412750" y="1268760"/>
            <a:ext cx="873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800" b="1" dirty="0">
                <a:solidFill>
                  <a:srgbClr val="C00000"/>
                </a:solidFill>
              </a:rPr>
              <a:t>Le baccalauréat professionnel : une autre possibilité…</a:t>
            </a:r>
          </a:p>
        </p:txBody>
      </p:sp>
      <p:grpSp>
        <p:nvGrpSpPr>
          <p:cNvPr id="88" name="Groupe 71682"/>
          <p:cNvGrpSpPr>
            <a:grpSpLocks/>
          </p:cNvGrpSpPr>
          <p:nvPr/>
        </p:nvGrpSpPr>
        <p:grpSpPr bwMode="auto">
          <a:xfrm>
            <a:off x="631825" y="4667250"/>
            <a:ext cx="7851775" cy="1255713"/>
            <a:chOff x="631284" y="4759690"/>
            <a:chExt cx="7851694" cy="1255281"/>
          </a:xfrm>
        </p:grpSpPr>
        <p:sp>
          <p:nvSpPr>
            <p:cNvPr id="9" name="Ellipse 4"/>
            <p:cNvSpPr/>
            <p:nvPr/>
          </p:nvSpPr>
          <p:spPr>
            <a:xfrm>
              <a:off x="680993" y="5798379"/>
              <a:ext cx="1417273" cy="18544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2"/>
                  </a:solidFill>
                  <a:latin typeface="+mj-lt"/>
                </a:rPr>
                <a:t>BATIMENT</a:t>
              </a:r>
            </a:p>
          </p:txBody>
        </p:sp>
        <p:sp>
          <p:nvSpPr>
            <p:cNvPr id="13" name="Ellipse 4"/>
            <p:cNvSpPr/>
            <p:nvPr/>
          </p:nvSpPr>
          <p:spPr>
            <a:xfrm>
              <a:off x="2756679" y="5798379"/>
              <a:ext cx="1466893" cy="21659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2"/>
                  </a:solidFill>
                  <a:latin typeface="+mj-lt"/>
                </a:rPr>
                <a:t>SERVICES</a:t>
              </a:r>
            </a:p>
          </p:txBody>
        </p:sp>
        <p:sp>
          <p:nvSpPr>
            <p:cNvPr id="17" name="Ellipse 4"/>
            <p:cNvSpPr/>
            <p:nvPr/>
          </p:nvSpPr>
          <p:spPr>
            <a:xfrm>
              <a:off x="4972791" y="5798379"/>
              <a:ext cx="1387211" cy="21659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2"/>
                  </a:solidFill>
                  <a:latin typeface="+mj-lt"/>
                </a:rPr>
                <a:t>INDUSTRIE</a:t>
              </a:r>
            </a:p>
          </p:txBody>
        </p:sp>
        <p:sp>
          <p:nvSpPr>
            <p:cNvPr id="21" name="Ellipse 4"/>
            <p:cNvSpPr/>
            <p:nvPr/>
          </p:nvSpPr>
          <p:spPr>
            <a:xfrm>
              <a:off x="7013884" y="5782806"/>
              <a:ext cx="1426990" cy="21659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400" b="1" dirty="0">
                  <a:solidFill>
                    <a:schemeClr val="bg2"/>
                  </a:solidFill>
                  <a:latin typeface="+mj-lt"/>
                </a:rPr>
                <a:t>AGRICOLE</a:t>
              </a:r>
            </a:p>
          </p:txBody>
        </p:sp>
        <p:pic>
          <p:nvPicPr>
            <p:cNvPr id="37910" name="Image 21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1284" y="4759690"/>
              <a:ext cx="1516690" cy="1027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11" name="Image 216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93962" y="4771275"/>
              <a:ext cx="1544764" cy="1027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12" name="Image 217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38214" y="4759690"/>
              <a:ext cx="1544764" cy="99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13" name="Image 218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90671" y="4773534"/>
              <a:ext cx="1544764" cy="1024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895" name="Image 19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02038" y="6507163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Image 19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69338" y="6508750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0" name="Espace réservé du numéro de diapositive 1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2971" y="2228850"/>
            <a:ext cx="7141029" cy="2600325"/>
          </a:xfrm>
          <a:effectLst>
            <a:outerShdw dist="35921" dir="2700000" algn="ctr" rotWithShape="0">
              <a:srgbClr val="FDFCF5"/>
            </a:outerShdw>
          </a:effectLst>
        </p:spPr>
        <p:txBody>
          <a:bodyPr>
            <a:normAutofit/>
          </a:bodyPr>
          <a:lstStyle/>
          <a:p>
            <a:r>
              <a:rPr lang="fr-FR" sz="5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Quelle  </a:t>
            </a:r>
            <a:r>
              <a:rPr lang="fr-FR" sz="5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poursuite d’études après  </a:t>
            </a:r>
            <a:r>
              <a:rPr lang="fr-FR" sz="5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 Seconde ?</a:t>
            </a:r>
            <a:endParaRPr lang="fr-FR" sz="5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871858" y="3573"/>
            <a:ext cx="274365" cy="30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6" tIns="45704" rIns="91406" bIns="45704">
            <a:spAutoFit/>
          </a:bodyPr>
          <a:lstStyle/>
          <a:p>
            <a:pPr defTabSz="913600" eaLnBrk="0" hangingPunct="0"/>
            <a:r>
              <a:rPr lang="fr-FR" sz="1400" dirty="0">
                <a:solidFill>
                  <a:schemeClr val="tx2"/>
                </a:solidFill>
                <a:latin typeface="Times New Roman" pitchFamily="18" charset="0"/>
              </a:rPr>
              <a:t>1</a:t>
            </a:r>
          </a:p>
        </p:txBody>
      </p:sp>
      <p:pic>
        <p:nvPicPr>
          <p:cNvPr id="6156" name="Picture 12" descr="j00786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58" y="2143125"/>
            <a:ext cx="2122714" cy="449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BA50A-ADA6-427A-9067-94BE70791F5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1672960" y="3865256"/>
            <a:ext cx="2471279" cy="682365"/>
          </a:xfrm>
          <a:prstGeom prst="rect">
            <a:avLst/>
          </a:prstGeom>
          <a:solidFill>
            <a:srgbClr val="515151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1" name="ZoneTexte 30"/>
          <p:cNvSpPr txBox="1">
            <a:spLocks noChangeArrowheads="1"/>
          </p:cNvSpPr>
          <p:nvPr/>
        </p:nvSpPr>
        <p:spPr bwMode="auto">
          <a:xfrm>
            <a:off x="1673225" y="3994150"/>
            <a:ext cx="2471738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fr-FR" sz="2000" b="1" baseline="30000" dirty="0" smtClean="0">
                <a:solidFill>
                  <a:schemeClr val="bg1"/>
                </a:solidFill>
                <a:latin typeface="+mj-lt"/>
              </a:rPr>
              <a:t>re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 Professionnelle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5087944" y="3883490"/>
            <a:ext cx="2471279" cy="664131"/>
          </a:xfrm>
          <a:prstGeom prst="rect">
            <a:avLst/>
          </a:prstGeom>
          <a:solidFill>
            <a:srgbClr val="515151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4" name="ZoneTexte 33"/>
          <p:cNvSpPr txBox="1">
            <a:spLocks noChangeArrowheads="1"/>
          </p:cNvSpPr>
          <p:nvPr/>
        </p:nvSpPr>
        <p:spPr bwMode="auto">
          <a:xfrm>
            <a:off x="5111750" y="4014788"/>
            <a:ext cx="2447925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fr-FR" sz="2000" b="1" baseline="30000" dirty="0" smtClean="0">
                <a:solidFill>
                  <a:schemeClr val="bg1"/>
                </a:solidFill>
                <a:latin typeface="+mn-lt"/>
              </a:rPr>
              <a:t>de</a:t>
            </a:r>
            <a:r>
              <a:rPr lang="fr-FR" sz="2000" b="1" dirty="0" smtClean="0">
                <a:solidFill>
                  <a:schemeClr val="bg1"/>
                </a:solidFill>
                <a:latin typeface="+mn-lt"/>
              </a:rPr>
              <a:t> Professionnelle</a:t>
            </a:r>
          </a:p>
        </p:txBody>
      </p:sp>
      <p:sp>
        <p:nvSpPr>
          <p:cNvPr id="42" name="ZoneTexte 41"/>
          <p:cNvSpPr txBox="1">
            <a:spLocks noChangeArrowheads="1"/>
          </p:cNvSpPr>
          <p:nvPr/>
        </p:nvSpPr>
        <p:spPr bwMode="auto">
          <a:xfrm>
            <a:off x="1403350" y="5264150"/>
            <a:ext cx="3001963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2000" dirty="0" smtClean="0">
                <a:latin typeface="+mn-lt"/>
              </a:rPr>
              <a:t>Procédure passerelle</a:t>
            </a:r>
          </a:p>
        </p:txBody>
      </p:sp>
      <p:sp>
        <p:nvSpPr>
          <p:cNvPr id="44" name="ZoneTexte 43"/>
          <p:cNvSpPr txBox="1">
            <a:spLocks noChangeArrowheads="1"/>
          </p:cNvSpPr>
          <p:nvPr/>
        </p:nvSpPr>
        <p:spPr bwMode="auto">
          <a:xfrm>
            <a:off x="5132388" y="5264150"/>
            <a:ext cx="24130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sz="2000" dirty="0" smtClean="0">
                <a:latin typeface="+mn-lt"/>
              </a:rPr>
              <a:t>Procédure post-3ème</a:t>
            </a:r>
          </a:p>
        </p:txBody>
      </p:sp>
      <p:grpSp>
        <p:nvGrpSpPr>
          <p:cNvPr id="2" name="Groupe 2"/>
          <p:cNvGrpSpPr>
            <a:grpSpLocks/>
          </p:cNvGrpSpPr>
          <p:nvPr/>
        </p:nvGrpSpPr>
        <p:grpSpPr bwMode="auto">
          <a:xfrm>
            <a:off x="0" y="0"/>
            <a:ext cx="3995738" cy="1208088"/>
            <a:chOff x="0" y="0"/>
            <a:chExt cx="3996399" cy="1208088"/>
          </a:xfrm>
        </p:grpSpPr>
        <p:sp>
          <p:nvSpPr>
            <p:cNvPr id="18" name="AutoShape 83"/>
            <p:cNvSpPr>
              <a:spLocks noChangeArrowheads="1"/>
            </p:cNvSpPr>
            <p:nvPr/>
          </p:nvSpPr>
          <p:spPr bwMode="auto">
            <a:xfrm>
              <a:off x="0" y="0"/>
              <a:ext cx="3996399" cy="1208088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11000">
                  <a:schemeClr val="tx1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82945" tIns="41473" rIns="82945" bIns="41473" anchor="ctr"/>
            <a:lstStyle/>
            <a:p>
              <a:pPr defTabSz="407988">
                <a:defRPr/>
              </a:pPr>
              <a:endParaRPr lang="fr-FR" sz="1600" i="0">
                <a:latin typeface="Tahoma" pitchFamily="34" charset="0"/>
                <a:cs typeface="Arial" charset="0"/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195295" y="158750"/>
              <a:ext cx="3729654" cy="84772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/>
            <a:p>
              <a:pPr defTabSz="407988" hangingPunct="0">
                <a:lnSpc>
                  <a:spcPct val="95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defRPr/>
              </a:pPr>
              <a:r>
                <a:rPr lang="fr-FR" sz="29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Arial" charset="0"/>
                </a:rPr>
                <a:t>L’ enseignement professionnel</a:t>
              </a:r>
              <a:endParaRPr lang="fr-FR" sz="2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38925" name="Rectangle 2"/>
          <p:cNvSpPr txBox="1">
            <a:spLocks noChangeArrowheads="1"/>
          </p:cNvSpPr>
          <p:nvPr/>
        </p:nvSpPr>
        <p:spPr bwMode="auto">
          <a:xfrm>
            <a:off x="233363" y="1704975"/>
            <a:ext cx="87312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800" b="1">
                <a:solidFill>
                  <a:srgbClr val="C00000"/>
                </a:solidFill>
              </a:rPr>
              <a:t>Comment entrer en baccalauréat professionnel ?</a:t>
            </a:r>
          </a:p>
        </p:txBody>
      </p:sp>
      <p:sp>
        <p:nvSpPr>
          <p:cNvPr id="38926" name="AutoShape 8"/>
          <p:cNvSpPr>
            <a:spLocks noChangeArrowheads="1"/>
          </p:cNvSpPr>
          <p:nvPr/>
        </p:nvSpPr>
        <p:spPr bwMode="auto">
          <a:xfrm rot="-5400000">
            <a:off x="5991225" y="3486150"/>
            <a:ext cx="685800" cy="107950"/>
          </a:xfrm>
          <a:prstGeom prst="leftArrow">
            <a:avLst>
              <a:gd name="adj1" fmla="val 50000"/>
              <a:gd name="adj2" fmla="val 74912"/>
            </a:avLst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27" name="AutoShape 7"/>
          <p:cNvSpPr>
            <a:spLocks noChangeArrowheads="1"/>
          </p:cNvSpPr>
          <p:nvPr/>
        </p:nvSpPr>
        <p:spPr bwMode="auto">
          <a:xfrm rot="-5400000">
            <a:off x="2521744" y="3483769"/>
            <a:ext cx="655638" cy="107950"/>
          </a:xfrm>
          <a:prstGeom prst="leftArrow">
            <a:avLst>
              <a:gd name="adj1" fmla="val 50000"/>
              <a:gd name="adj2" fmla="val 75104"/>
            </a:avLst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28" name="Rectangle 27"/>
          <p:cNvSpPr>
            <a:spLocks noChangeArrowheads="1"/>
          </p:cNvSpPr>
          <p:nvPr/>
        </p:nvSpPr>
        <p:spPr bwMode="auto">
          <a:xfrm>
            <a:off x="2849563" y="3206750"/>
            <a:ext cx="1098550" cy="46038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29" name="Rectangle 29"/>
          <p:cNvSpPr>
            <a:spLocks noChangeArrowheads="1"/>
          </p:cNvSpPr>
          <p:nvPr/>
        </p:nvSpPr>
        <p:spPr bwMode="auto">
          <a:xfrm>
            <a:off x="5367338" y="3190875"/>
            <a:ext cx="990600" cy="46038"/>
          </a:xfrm>
          <a:prstGeom prst="rect">
            <a:avLst/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" name="Groupe 26"/>
          <p:cNvGrpSpPr>
            <a:grpSpLocks/>
          </p:cNvGrpSpPr>
          <p:nvPr/>
        </p:nvGrpSpPr>
        <p:grpSpPr bwMode="auto">
          <a:xfrm>
            <a:off x="3824288" y="2928938"/>
            <a:ext cx="1550987" cy="596900"/>
            <a:chOff x="2262776" y="5097240"/>
            <a:chExt cx="5082661" cy="596900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2262776" y="5097240"/>
              <a:ext cx="5082661" cy="596900"/>
            </a:xfrm>
            <a:prstGeom prst="rect">
              <a:avLst/>
            </a:prstGeom>
            <a:solidFill>
              <a:srgbClr val="86000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buFont typeface="Monotype Sorts" pitchFamily="2" charset="2"/>
                <a:buNone/>
                <a:defRPr/>
              </a:pPr>
              <a:endParaRPr lang="fr-FR"/>
            </a:p>
          </p:txBody>
        </p:sp>
        <p:sp>
          <p:nvSpPr>
            <p:cNvPr id="38938" name="Rectangle 17"/>
            <p:cNvSpPr>
              <a:spLocks noChangeArrowheads="1"/>
            </p:cNvSpPr>
            <p:nvPr/>
          </p:nvSpPr>
          <p:spPr bwMode="auto">
            <a:xfrm>
              <a:off x="3310133" y="5164857"/>
              <a:ext cx="29852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b="1" i="0">
                  <a:solidFill>
                    <a:schemeClr val="bg1"/>
                  </a:solidFill>
                </a:rPr>
                <a:t>2e GT</a:t>
              </a:r>
              <a:endParaRPr lang="en-GB" sz="2400" i="0">
                <a:solidFill>
                  <a:schemeClr val="bg1"/>
                </a:solidFill>
              </a:endParaRPr>
            </a:p>
          </p:txBody>
        </p:sp>
      </p:grpSp>
      <p:sp>
        <p:nvSpPr>
          <p:cNvPr id="38931" name="AutoShape 7"/>
          <p:cNvSpPr>
            <a:spLocks noChangeArrowheads="1"/>
          </p:cNvSpPr>
          <p:nvPr/>
        </p:nvSpPr>
        <p:spPr bwMode="auto">
          <a:xfrm rot="-5400000">
            <a:off x="2522538" y="4821238"/>
            <a:ext cx="654050" cy="107950"/>
          </a:xfrm>
          <a:prstGeom prst="leftArrow">
            <a:avLst>
              <a:gd name="adj1" fmla="val 50000"/>
              <a:gd name="adj2" fmla="val 74922"/>
            </a:avLst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32" name="AutoShape 7"/>
          <p:cNvSpPr>
            <a:spLocks noChangeArrowheads="1"/>
          </p:cNvSpPr>
          <p:nvPr/>
        </p:nvSpPr>
        <p:spPr bwMode="auto">
          <a:xfrm rot="-5400000">
            <a:off x="6008688" y="4821238"/>
            <a:ext cx="654050" cy="107950"/>
          </a:xfrm>
          <a:prstGeom prst="leftArrow">
            <a:avLst>
              <a:gd name="adj1" fmla="val 50000"/>
              <a:gd name="adj2" fmla="val 74922"/>
            </a:avLst>
          </a:prstGeom>
          <a:solidFill>
            <a:srgbClr val="40404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8933" name="AutoShape 85"/>
          <p:cNvSpPr>
            <a:spLocks noChangeArrowheads="1"/>
          </p:cNvSpPr>
          <p:nvPr/>
        </p:nvSpPr>
        <p:spPr bwMode="auto">
          <a:xfrm rot="-5400000">
            <a:off x="8567738" y="6281738"/>
            <a:ext cx="576262" cy="576262"/>
          </a:xfrm>
          <a:prstGeom prst="rtTriangle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38934" name="Text Box 86"/>
          <p:cNvSpPr txBox="1">
            <a:spLocks noChangeArrowheads="1"/>
          </p:cNvSpPr>
          <p:nvPr/>
        </p:nvSpPr>
        <p:spPr bwMode="auto">
          <a:xfrm>
            <a:off x="7416800" y="6553200"/>
            <a:ext cx="1223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fr-FR" sz="1400" b="1">
                <a:solidFill>
                  <a:srgbClr val="969696"/>
                </a:solidFill>
              </a:rPr>
              <a:t>Suivante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6598488" cy="792088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2000" dirty="0" smtClean="0">
                <a:solidFill>
                  <a:schemeClr val="bg1"/>
                </a:solidFill>
              </a:rPr>
              <a:t>Bilan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4726" y="1844824"/>
            <a:ext cx="725173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Après une classe de seconde, 3 possibilités :</a:t>
            </a:r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passage en voie générale ou technologique		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maintien exceptionnel en classe de seconde		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réorientation en voie professionnelle				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491880" y="2348880"/>
            <a:ext cx="4464496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Les épreuves du baccalauréat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935163" y="116632"/>
            <a:ext cx="5805189" cy="86409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Les épreuves du baccalauréat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5059" name="Espace réservé du contenu 6"/>
          <p:cNvSpPr>
            <a:spLocks noGrp="1"/>
          </p:cNvSpPr>
          <p:nvPr>
            <p:ph idx="1"/>
          </p:nvPr>
        </p:nvSpPr>
        <p:spPr>
          <a:xfrm>
            <a:off x="804863" y="1476375"/>
            <a:ext cx="7881937" cy="4525963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pitchFamily="34" charset="0"/>
              <a:buChar char="■"/>
            </a:pPr>
            <a:endParaRPr lang="fr-FR" altLang="fr-FR" dirty="0" smtClean="0"/>
          </a:p>
        </p:txBody>
      </p:sp>
      <p:sp>
        <p:nvSpPr>
          <p:cNvPr id="45060" name="Espace réservé du numéro de diapositive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DCDA56-FEDC-4733-9685-00A38DD3AC5E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  <p:pic>
        <p:nvPicPr>
          <p:cNvPr id="45061" name="Picture 2" descr="M:\str-delcom\BAC 2021\PPT\PPT POUR PARENTS 3E\Visuels\épreuves\epreuves_grap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741368" cy="456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0"/>
            <a:ext cx="7498080" cy="778098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Le Baccalauréat 2021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971600" y="980728"/>
            <a:ext cx="7881937" cy="4598987"/>
          </a:xfrm>
        </p:spPr>
        <p:txBody>
          <a:bodyPr rtlCol="0">
            <a:normAutofit/>
          </a:bodyPr>
          <a:lstStyle/>
          <a:p>
            <a:pPr marL="0" indent="0">
              <a:buFont typeface="Arial"/>
              <a:buNone/>
              <a:defRPr/>
            </a:pPr>
            <a:endParaRPr lang="fr-FR" sz="1600" dirty="0" smtClean="0"/>
          </a:p>
          <a:p>
            <a:pPr>
              <a:defRPr/>
            </a:pPr>
            <a:endParaRPr lang="fr-FR" sz="1600" dirty="0"/>
          </a:p>
          <a:p>
            <a:pPr>
              <a:defRPr/>
            </a:pPr>
            <a:endParaRPr lang="fr-FR" sz="1600" dirty="0"/>
          </a:p>
        </p:txBody>
      </p:sp>
      <p:sp>
        <p:nvSpPr>
          <p:cNvPr id="5837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01F340-DD2F-44DD-98E7-0957C5875734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275" y="1946275"/>
            <a:ext cx="1347788" cy="1828800"/>
          </a:xfrm>
          <a:prstGeom prst="rect">
            <a:avLst/>
          </a:prstGeom>
          <a:solidFill>
            <a:srgbClr val="95BC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tous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voie technologique</a:t>
            </a:r>
          </a:p>
        </p:txBody>
      </p:sp>
      <p:sp>
        <p:nvSpPr>
          <p:cNvPr id="7" name="Accolade ouvrante 6"/>
          <p:cNvSpPr/>
          <p:nvPr/>
        </p:nvSpPr>
        <p:spPr>
          <a:xfrm>
            <a:off x="1824038" y="1584325"/>
            <a:ext cx="238125" cy="2552700"/>
          </a:xfrm>
          <a:prstGeom prst="leftBrace">
            <a:avLst/>
          </a:prstGeom>
          <a:ln>
            <a:solidFill>
              <a:srgbClr val="95BCE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20900" y="1584325"/>
            <a:ext cx="6692900" cy="2609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7800" indent="-177800" fontAlgn="auto"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buFont typeface="Arial"/>
              <a:buChar char="■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Les épreuves terminales comptent pour 60 % de la note finale</a:t>
            </a:r>
          </a:p>
          <a:p>
            <a:pPr marL="627063" lvl="1" indent="-169863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Font typeface="Arial Italic"/>
              <a:buChar char="■"/>
              <a:defRPr/>
            </a:pPr>
            <a:r>
              <a:rPr lang="fr-FR" sz="1200" b="1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1 épreuve anticipée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de français en 1</a:t>
            </a:r>
            <a:r>
              <a:rPr lang="fr-FR" sz="1200" baseline="300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re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 (écrit et oral).</a:t>
            </a:r>
          </a:p>
          <a:p>
            <a:pPr marL="627063" lvl="1" indent="-169863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Font typeface="Arial Italic"/>
              <a:buChar char="■"/>
              <a:defRPr/>
            </a:pPr>
            <a:r>
              <a:rPr lang="fr-FR" sz="1200" b="1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4 épreuves en terminale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 : 2 épreuves de spécialité, 1 épreuve de philosophie et une épreuve orale terminale.</a:t>
            </a:r>
          </a:p>
          <a:p>
            <a:pPr marL="627063" lvl="1" indent="-169863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Font typeface="Arial Italic"/>
              <a:buChar char="■"/>
              <a:defRPr/>
            </a:pP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Ces épreuves sont organisées sur le modèle des épreuves actuelles du baccalauréat.</a:t>
            </a:r>
          </a:p>
          <a:p>
            <a:pPr lvl="1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defRPr/>
            </a:pPr>
            <a:endParaRPr lang="fr-FR" sz="1200" dirty="0">
              <a:solidFill>
                <a:prstClr val="black"/>
              </a:solidFill>
              <a:latin typeface="Arial" panose="020B0604020202020204" pitchFamily="34" charset="0"/>
              <a:ea typeface="Roboto" panose="02000000000000000000" pitchFamily="2" charset="0"/>
            </a:endParaRPr>
          </a:p>
          <a:p>
            <a:pPr marL="177800" indent="-177800" fontAlgn="auto"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SzPct val="100000"/>
              <a:buFont typeface="Arial"/>
              <a:buChar char="■"/>
              <a:defRPr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Le contrôle continu représente 40% de la note finale</a:t>
            </a:r>
          </a:p>
          <a:p>
            <a:pPr marL="627063" lvl="1" indent="-169863" fontAlgn="auto"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Font typeface="Arial Italic"/>
              <a:buChar char="■"/>
              <a:defRPr/>
            </a:pPr>
            <a:r>
              <a:rPr lang="fr-FR" sz="1200" b="1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10 % pour la prise en compte des bulletins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de 1</a:t>
            </a:r>
            <a:r>
              <a:rPr lang="fr-FR" sz="1200" baseline="300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re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 et de terminale dans l’ensemble des enseignements pour encourager la régularité du travail des élèves.</a:t>
            </a:r>
          </a:p>
          <a:p>
            <a:pPr marL="627063" lvl="1" indent="-169863" fontAlgn="auto">
              <a:spcBef>
                <a:spcPct val="20000"/>
              </a:spcBef>
              <a:spcAft>
                <a:spcPts val="0"/>
              </a:spcAft>
              <a:buClr>
                <a:srgbClr val="EE7444"/>
              </a:buClr>
              <a:buFont typeface="Arial Italic"/>
              <a:buChar char="■"/>
              <a:defRPr/>
            </a:pPr>
            <a:r>
              <a:rPr lang="fr-FR" sz="1200" b="1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30 % pour des épreuves communes 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de contrôle continu organisées pendant les années de 1</a:t>
            </a:r>
            <a:r>
              <a:rPr lang="fr-FR" sz="1200" baseline="300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re</a:t>
            </a:r>
            <a:r>
              <a:rPr lang="fr-FR" sz="1200" dirty="0">
                <a:solidFill>
                  <a:prstClr val="black"/>
                </a:solidFill>
                <a:latin typeface="Arial" panose="020B0604020202020204" pitchFamily="34" charset="0"/>
                <a:ea typeface="Roboto" panose="02000000000000000000" pitchFamily="2" charset="0"/>
              </a:rPr>
              <a:t> et de terminale afin de valoriser le travail des lycéens. 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95536" y="4365104"/>
            <a:ext cx="8518525" cy="1155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100000"/>
              <a:buFont typeface="Arial"/>
              <a:buChar char="■"/>
              <a:tabLst/>
              <a:defRPr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 Italic"/>
              <a:buChar char="■"/>
              <a:tabLst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E7444"/>
              </a:buClr>
              <a:buFont typeface="Arial"/>
              <a:buNone/>
              <a:defRPr/>
            </a:pPr>
            <a:r>
              <a:rPr lang="fr-FR" sz="1400" b="1" dirty="0" smtClean="0">
                <a:solidFill>
                  <a:prstClr val="black"/>
                </a:solidFill>
              </a:rPr>
              <a:t>Les épreuves de rattrapage :</a:t>
            </a:r>
          </a:p>
          <a:p>
            <a:pPr marL="177800" lvl="1" indent="0">
              <a:buClr>
                <a:srgbClr val="EE7444"/>
              </a:buClr>
              <a:buFont typeface="Arial Italic"/>
              <a:buNone/>
              <a:defRPr/>
            </a:pPr>
            <a:r>
              <a:rPr lang="fr-FR" sz="1600" dirty="0" smtClean="0">
                <a:solidFill>
                  <a:prstClr val="black"/>
                </a:solidFill>
              </a:rPr>
              <a:t>Un élève ayant obtenu une note supérieure ou égale à 8 et inférieure à 10 au baccalauréat peut se présenter aux épreuves de rattrapage : deux épreuves orales, dans les disciplines des épreuves finales écrites (français, philosophie, ou enseignements de spécialité).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0"/>
            <a:ext cx="7498080" cy="562074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Le contrôle continu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body" sz="quarter" idx="13"/>
          </p:nvPr>
        </p:nvSpPr>
        <p:spPr>
          <a:xfrm>
            <a:off x="1043608" y="908720"/>
            <a:ext cx="7903468" cy="5688632"/>
          </a:xfrm>
        </p:spPr>
        <p:txBody>
          <a:bodyPr rtlCol="0">
            <a:noAutofit/>
          </a:bodyPr>
          <a:lstStyle/>
          <a:p>
            <a:pPr marL="0" indent="0">
              <a:buFont typeface="Arial"/>
              <a:buNone/>
              <a:defRPr/>
            </a:pPr>
            <a:r>
              <a:rPr lang="fr-FR" sz="1800" dirty="0" smtClean="0"/>
              <a:t>Le contrôle continu compte pour </a:t>
            </a:r>
            <a:r>
              <a:rPr lang="fr-FR" sz="1800" b="1" dirty="0" smtClean="0"/>
              <a:t>40%</a:t>
            </a:r>
            <a:r>
              <a:rPr lang="fr-FR" sz="1800" dirty="0" smtClean="0"/>
              <a:t> dans la note finale du baccalauréat avec deux types d’évaluation :</a:t>
            </a:r>
            <a:endParaRPr lang="fr-FR" sz="1800" dirty="0"/>
          </a:p>
          <a:p>
            <a:pPr>
              <a:defRPr/>
            </a:pPr>
            <a:r>
              <a:rPr lang="fr-FR" sz="1800" dirty="0" smtClean="0"/>
              <a:t>Des épreuves communes de contrôle continu qui représentent </a:t>
            </a:r>
            <a:r>
              <a:rPr lang="fr-FR" sz="1800" b="1" dirty="0" smtClean="0"/>
              <a:t>30%</a:t>
            </a:r>
            <a:r>
              <a:rPr lang="fr-FR" sz="1800" dirty="0" smtClean="0"/>
              <a:t> de la note finale du baccalauréat et sont organisées en première et en terminale</a:t>
            </a:r>
          </a:p>
          <a:p>
            <a:pPr lvl="1">
              <a:defRPr/>
            </a:pPr>
            <a:r>
              <a:rPr lang="fr-FR" sz="1800" dirty="0" smtClean="0"/>
              <a:t>Elles sont organisées en trois séquences, sur le modèle des « bacs blancs » actuels :</a:t>
            </a:r>
          </a:p>
          <a:p>
            <a:pPr marL="912813" lvl="2" indent="-285750">
              <a:buFont typeface="Arial" panose="020B0604020202020204" pitchFamily="34" charset="0"/>
              <a:buChar char="•"/>
              <a:defRPr/>
            </a:pPr>
            <a:r>
              <a:rPr lang="fr-FR" sz="1800" dirty="0" smtClean="0"/>
              <a:t>Deux séquences d’épreuves lors des deuxième et troisième trimestres de la classe de 1</a:t>
            </a:r>
            <a:r>
              <a:rPr lang="fr-FR" sz="1800" baseline="30000" dirty="0" smtClean="0"/>
              <a:t>re</a:t>
            </a:r>
            <a:endParaRPr lang="fr-FR" sz="1800" dirty="0" smtClean="0"/>
          </a:p>
          <a:p>
            <a:pPr marL="912813" lvl="2" indent="-285750">
              <a:buFont typeface="Arial" panose="020B0604020202020204" pitchFamily="34" charset="0"/>
              <a:buChar char="•"/>
              <a:defRPr/>
            </a:pPr>
            <a:r>
              <a:rPr lang="fr-FR" sz="1800" dirty="0" smtClean="0"/>
              <a:t>Une séquence d’épreuves au cours du deuxième trimestre de la classe de terminale.</a:t>
            </a:r>
          </a:p>
          <a:p>
            <a:pPr lvl="1">
              <a:defRPr/>
            </a:pPr>
            <a:r>
              <a:rPr lang="fr-FR" sz="1800" dirty="0" smtClean="0"/>
              <a:t>Elles portent sur les enseignements communs qui ne font pas l’objet d’une épreuve terminale. </a:t>
            </a:r>
          </a:p>
          <a:p>
            <a:pPr lvl="1">
              <a:defRPr/>
            </a:pPr>
            <a:r>
              <a:rPr lang="fr-FR" sz="1800" dirty="0" smtClean="0">
                <a:solidFill>
                  <a:prstClr val="black"/>
                </a:solidFill>
              </a:rPr>
              <a:t>Elles sont organisées dans chaque lycée. Les sujets sont sélectionnés dans une banque nationale numérique, afin de garantir l’équité entre tous les établissements. </a:t>
            </a:r>
            <a:r>
              <a:rPr lang="fr-FR" sz="1800" dirty="0" smtClean="0"/>
              <a:t>Les copies sont </a:t>
            </a:r>
            <a:r>
              <a:rPr lang="fr-FR" sz="1800" dirty="0" err="1" smtClean="0"/>
              <a:t>anonymées</a:t>
            </a:r>
            <a:r>
              <a:rPr lang="fr-FR" sz="1800" dirty="0" smtClean="0"/>
              <a:t> et corrigées par d’autres professeurs que ceux de l’élève.</a:t>
            </a:r>
            <a:endParaRPr lang="fr-FR" sz="18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r-FR" sz="1800" dirty="0" smtClean="0"/>
              <a:t>Les notes des bulletins scolaires de première et de terminale compteront pour l’obtention du baccalauréat, à hauteur de </a:t>
            </a:r>
            <a:r>
              <a:rPr lang="fr-FR" sz="1800" b="1" dirty="0" smtClean="0"/>
              <a:t>10%</a:t>
            </a:r>
            <a:endParaRPr lang="fr-FR" sz="1800" b="1" dirty="0"/>
          </a:p>
          <a:p>
            <a:pPr marL="912813" lvl="2" indent="-285750">
              <a:buFont typeface="Arial" panose="020B0604020202020204" pitchFamily="34" charset="0"/>
              <a:buChar char="•"/>
              <a:defRPr/>
            </a:pPr>
            <a:endParaRPr lang="fr-FR" sz="2000" dirty="0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9F77DB-03A5-4ECC-8AF7-2809FA97EE99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85010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/>
                </a:solidFill>
              </a:rPr>
              <a:t>Étapes de la Scolarité des futurs bacheliers 2021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1748" name="Espace réservé du contenu 2"/>
          <p:cNvSpPr>
            <a:spLocks noGrp="1"/>
          </p:cNvSpPr>
          <p:nvPr>
            <p:ph type="body" sz="quarter" idx="13"/>
          </p:nvPr>
        </p:nvSpPr>
        <p:spPr>
          <a:xfrm>
            <a:off x="971600" y="980728"/>
            <a:ext cx="8064896" cy="4751387"/>
          </a:xfrm>
        </p:spPr>
        <p:txBody>
          <a:bodyPr/>
          <a:lstStyle/>
          <a:p>
            <a:pPr marL="2667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endParaRPr lang="fr-FR" altLang="fr-FR" sz="1600" dirty="0" smtClean="0"/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r>
              <a:rPr lang="fr-FR" altLang="fr-FR" sz="1600" b="1" dirty="0"/>
              <a:t>Rentrée</a:t>
            </a:r>
            <a:r>
              <a:rPr lang="fr-FR" altLang="fr-FR" sz="1600" b="1" dirty="0" smtClean="0"/>
              <a:t> 2019 </a:t>
            </a:r>
            <a:r>
              <a:rPr lang="fr-FR" altLang="fr-FR" sz="1600" dirty="0" smtClean="0"/>
              <a:t>: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les classes de seconde et de première sont rénovées avec de nouveaux horaires et de nouveaux programmes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2</a:t>
            </a:r>
            <a:r>
              <a:rPr lang="fr-FR" altLang="fr-FR" sz="1400" baseline="30000" dirty="0" smtClean="0"/>
              <a:t>ème</a:t>
            </a:r>
            <a:r>
              <a:rPr lang="fr-FR" altLang="fr-FR" sz="1400" dirty="0" smtClean="0"/>
              <a:t> et 3</a:t>
            </a:r>
            <a:r>
              <a:rPr lang="fr-FR" altLang="fr-FR" sz="1400" baseline="30000" dirty="0" smtClean="0"/>
              <a:t>ème</a:t>
            </a:r>
            <a:r>
              <a:rPr lang="fr-FR" altLang="fr-FR" sz="1400" dirty="0" smtClean="0"/>
              <a:t> trimestre de l’année scolaire 2019-2020 : deux séquences d’épreuves communes de contrôle continu en classe de première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Juin 2020 : épreuves anticipées de français en première</a:t>
            </a:r>
          </a:p>
          <a:p>
            <a:pPr marL="2667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endParaRPr lang="fr-FR" altLang="fr-FR" sz="1600" dirty="0" smtClean="0"/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r>
              <a:rPr lang="fr-FR" altLang="fr-FR" sz="1600" b="1" dirty="0" smtClean="0"/>
              <a:t>Rentrée 2020 </a:t>
            </a:r>
            <a:r>
              <a:rPr lang="fr-FR" altLang="fr-FR" sz="1600" dirty="0" smtClean="0"/>
              <a:t>: 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la classe de terminale est rénovée </a:t>
            </a:r>
            <a:r>
              <a:rPr lang="fr-FR" altLang="fr-FR" sz="1400" dirty="0"/>
              <a:t>avec de nouveaux horaires et de nouveaux </a:t>
            </a:r>
            <a:r>
              <a:rPr lang="fr-FR" altLang="fr-FR" sz="1400" dirty="0" smtClean="0"/>
              <a:t>programmes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2</a:t>
            </a:r>
            <a:r>
              <a:rPr lang="fr-FR" altLang="fr-FR" sz="1400" baseline="30000" dirty="0" smtClean="0"/>
              <a:t>ème</a:t>
            </a:r>
            <a:r>
              <a:rPr lang="fr-FR" altLang="fr-FR" sz="1400" dirty="0" smtClean="0"/>
              <a:t> trimestre de l’année scolaire 2020-2021 : une séquence d’épreuves communes de contrôle continu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Printemps 2021 : deux épreuves de spécialités</a:t>
            </a:r>
          </a:p>
          <a:p>
            <a:pPr marL="7239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r>
              <a:rPr lang="fr-FR" altLang="fr-FR" sz="1400" dirty="0" smtClean="0"/>
              <a:t>Juin 2021 : épreuves écrite de philosophie et épreuve orale terminale</a:t>
            </a:r>
          </a:p>
          <a:p>
            <a:pPr marL="266700" indent="-266700" fontAlgn="base">
              <a:spcAft>
                <a:spcPct val="0"/>
              </a:spcAft>
              <a:buFont typeface="Arial" pitchFamily="34" charset="0"/>
              <a:buChar char="■"/>
              <a:defRPr/>
            </a:pPr>
            <a:endParaRPr lang="fr-FR" altLang="fr-FR" sz="1600" dirty="0" smtClean="0"/>
          </a:p>
          <a:p>
            <a:pPr marL="0" indent="0" fontAlgn="base">
              <a:spcAft>
                <a:spcPct val="0"/>
              </a:spcAft>
              <a:buFont typeface="Arial"/>
              <a:buNone/>
              <a:defRPr/>
            </a:pPr>
            <a:r>
              <a:rPr lang="fr-FR" altLang="fr-FR" sz="1400" b="1" dirty="0" smtClean="0"/>
              <a:t>Juillet 2021 </a:t>
            </a:r>
            <a:r>
              <a:rPr lang="fr-FR" altLang="fr-FR" sz="1400" dirty="0" smtClean="0"/>
              <a:t>: délivrance du nouveau baccalauréat</a:t>
            </a:r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E55343-E825-48F3-A4EF-8CAF81B4AE4C}" type="slidenum">
              <a:rPr lang="fr-FR" altLang="fr-FR" smtClean="0">
                <a:latin typeface="Arial" pitchFamily="34" charset="0"/>
                <a:ea typeface="Roboto" pitchFamily="2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fr-FR" altLang="fr-FR" smtClean="0">
              <a:latin typeface="Arial" pitchFamily="34" charset="0"/>
              <a:ea typeface="Roboto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85010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Pour aller plus loin…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187624" y="1196752"/>
            <a:ext cx="7737921" cy="5184576"/>
          </a:xfrm>
        </p:spPr>
        <p:txBody>
          <a:bodyPr>
            <a:normAutofit/>
          </a:bodyPr>
          <a:lstStyle/>
          <a:p>
            <a:r>
              <a:rPr lang="fr-FR" sz="2000" b="1" u="sng" dirty="0" smtClean="0">
                <a:hlinkClick r:id="rId2"/>
              </a:rPr>
              <a:t>SECONDES 2018/2019 : le site dédié aux élèves pour élaborer leur projet d'orientation (ONISEP)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Le site « SECONDES 2018/2019 » fournit des repères et des ressources d'information aux élèves de seconde pour qu'ils construisent leur projet d'avenir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>
                <a:hlinkClick r:id="rId3" tooltip="Bac 2021 - Dépliant pour les élèves de seconde (PDF-485.18 Ko-Nouvelle fenêtre)"/>
              </a:rPr>
              <a:t>Le fascicule d'information aux familles "En route vers le baccalauréat 2021"</a:t>
            </a:r>
            <a:r>
              <a:rPr lang="fr-FR" sz="2000" i="1" dirty="0" smtClean="0"/>
              <a:t> téléchargeable sur </a:t>
            </a:r>
            <a:r>
              <a:rPr lang="fr-FR" sz="2000" i="1" dirty="0" err="1" smtClean="0"/>
              <a:t>eduscol</a:t>
            </a:r>
            <a:endParaRPr lang="fr-FR" sz="2000" i="1" dirty="0" smtClean="0"/>
          </a:p>
          <a:p>
            <a:endParaRPr lang="fr-FR" sz="2000" i="1" dirty="0" smtClean="0"/>
          </a:p>
          <a:p>
            <a:r>
              <a:rPr lang="fr-FR" sz="2000" u="sng" dirty="0" smtClean="0">
                <a:solidFill>
                  <a:schemeClr val="accent4"/>
                </a:solidFill>
              </a:rPr>
              <a:t>Horizon 2021 : </a:t>
            </a:r>
          </a:p>
          <a:p>
            <a:pPr>
              <a:buNone/>
            </a:pPr>
            <a:r>
              <a:rPr lang="fr-FR" sz="2000" dirty="0" smtClean="0"/>
              <a:t>Présentation des contenus des ES</a:t>
            </a:r>
          </a:p>
          <a:p>
            <a:pPr>
              <a:buNone/>
            </a:pPr>
            <a:r>
              <a:rPr lang="fr-FR" sz="2000" dirty="0" smtClean="0"/>
              <a:t>Possibilité de faire un test des choix en cliquant sur 3 ES</a:t>
            </a:r>
          </a:p>
          <a:p>
            <a:pPr>
              <a:buNone/>
            </a:pPr>
            <a:r>
              <a:rPr lang="fr-FR" sz="2000" dirty="0" smtClean="0"/>
              <a:t>Affichage des horizons (filières) + métiers possibles</a:t>
            </a:r>
          </a:p>
          <a:p>
            <a:pPr>
              <a:buNone/>
            </a:pPr>
            <a:endParaRPr lang="fr-FR" sz="2000" u="sng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fr-FR" sz="2000" u="sng" dirty="0">
              <a:solidFill>
                <a:schemeClr val="accent4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7604BCA5-7E27-470F-B39A-3B67E808038A}" type="slidenum">
              <a:rPr lang="fr-FR" smtClean="0"/>
              <a:pPr>
                <a:defRPr/>
              </a:pPr>
              <a:t>37</a:t>
            </a:fld>
            <a:endParaRPr lang="fr-F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Image 3"/>
          <p:cNvPicPr>
            <a:picLocks noChangeAspect="1"/>
          </p:cNvPicPr>
          <p:nvPr/>
        </p:nvPicPr>
        <p:blipFill>
          <a:blip r:embed="rId2" cstate="print"/>
          <a:srcRect l="3525" t="8289" r="4405" b="4144"/>
          <a:stretch>
            <a:fillRect/>
          </a:stretch>
        </p:blipFill>
        <p:spPr bwMode="auto">
          <a:xfrm>
            <a:off x="179512" y="0"/>
            <a:ext cx="8613775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ZoneTexte 1"/>
          <p:cNvSpPr txBox="1">
            <a:spLocks noChangeArrowheads="1"/>
          </p:cNvSpPr>
          <p:nvPr/>
        </p:nvSpPr>
        <p:spPr bwMode="auto">
          <a:xfrm>
            <a:off x="1619250" y="1773238"/>
            <a:ext cx="60483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buFont typeface="Wingdings" pitchFamily="2" charset="2"/>
              <a:buChar char="*"/>
            </a:pPr>
            <a:r>
              <a:rPr lang="fr-FR" altLang="fr-FR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58 AV MARCELIN BERTHELOT – 38100 GRENOBLE</a:t>
            </a:r>
          </a:p>
          <a:p>
            <a:pPr marL="285750" indent="-285750" algn="ctr">
              <a:buFont typeface="Wingdings" pitchFamily="2" charset="2"/>
              <a:buChar char="("/>
            </a:pPr>
            <a:r>
              <a:rPr lang="fr-FR" altLang="fr-FR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04 -76 -25 -22 - 80</a:t>
            </a:r>
          </a:p>
          <a:p>
            <a:pPr marL="285750" indent="-285750" algn="ctr"/>
            <a:r>
              <a:rPr lang="fr-FR" altLang="fr-FR" sz="140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Lundi : 13h30 à 17h30 et mardi  au jeudi : 8h30 à 12h30 – 13h30 à 17h30</a:t>
            </a:r>
          </a:p>
          <a:p>
            <a:pPr marL="285750" indent="-285750" algn="ctr"/>
            <a:r>
              <a:rPr lang="fr-FR" altLang="fr-FR" sz="140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Vendredi : 8h30 à 12h – 13h à 17h</a:t>
            </a:r>
            <a:endParaRPr lang="fr-FR" altLang="fr-FR" sz="14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altLang="fr-FR" sz="2800" b="1" dirty="0" smtClean="0">
                <a:solidFill>
                  <a:srgbClr val="0000FF"/>
                </a:solidFill>
              </a:rPr>
              <a:t>Aline BOUZON – Valérie LAVIGNE</a:t>
            </a:r>
            <a:br>
              <a:rPr lang="fr-FR" altLang="fr-FR" sz="2800" b="1" dirty="0" smtClean="0">
                <a:solidFill>
                  <a:srgbClr val="0000FF"/>
                </a:solidFill>
              </a:rPr>
            </a:br>
            <a:r>
              <a:rPr lang="fr-FR" altLang="fr-FR" sz="2800" dirty="0" smtClean="0">
                <a:solidFill>
                  <a:srgbClr val="000000"/>
                </a:solidFill>
              </a:rPr>
              <a:t>Psychologues éducation nationale</a:t>
            </a:r>
            <a:endParaRPr lang="fr-FR" sz="2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1313">
              <a:spcBef>
                <a:spcPts val="9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3600" b="1" dirty="0" smtClean="0">
                <a:solidFill>
                  <a:srgbClr val="000099"/>
                </a:solidFill>
                <a:latin typeface="Arial" charset="0"/>
              </a:rPr>
              <a:t>Permanences au lycée le :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Lundi matin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Mardi matin (1x/2) + après-midi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Jeudi journée </a:t>
            </a:r>
          </a:p>
          <a:p>
            <a:pPr lvl="1">
              <a:spcBef>
                <a:spcPts val="700"/>
              </a:spcBef>
              <a:buFont typeface="Arial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Vendredi matin (1x/2)</a:t>
            </a:r>
          </a:p>
          <a:p>
            <a:pPr lvl="1">
              <a:spcBef>
                <a:spcPts val="700"/>
              </a:spcBef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fr-FR" altLang="fr-FR" b="1" dirty="0" smtClean="0">
              <a:solidFill>
                <a:srgbClr val="000000"/>
              </a:solidFill>
            </a:endParaRPr>
          </a:p>
          <a:p>
            <a:pPr lvl="1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Bureau DOO7</a:t>
            </a:r>
          </a:p>
          <a:p>
            <a:pPr lvl="1">
              <a:spcBef>
                <a:spcPts val="7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b="1" dirty="0" smtClean="0">
                <a:solidFill>
                  <a:srgbClr val="000000"/>
                </a:solidFill>
              </a:rPr>
              <a:t>Cahier de rendez-vous à la vie scolaire</a:t>
            </a:r>
          </a:p>
          <a:p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375558" y="1646634"/>
            <a:ext cx="4702629" cy="3600450"/>
          </a:xfrm>
          <a:prstGeom prst="cloudCallout">
            <a:avLst>
              <a:gd name="adj1" fmla="val 89931"/>
              <a:gd name="adj2" fmla="val -2381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3774" tIns="51888" rIns="103774" bIns="51888"/>
          <a:lstStyle/>
          <a:p>
            <a:pPr algn="ctr" eaLnBrk="0" hangingPunct="0"/>
            <a:endParaRPr lang="fr-FR" sz="2700" dirty="0">
              <a:latin typeface="Times New Roman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25894" y="2143125"/>
            <a:ext cx="3364285" cy="241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774" tIns="51888" rIns="103774" bIns="51888">
            <a:spAutoFit/>
          </a:bodyPr>
          <a:lstStyle/>
          <a:p>
            <a:pPr algn="ctr" eaLnBrk="0" hangingPunct="0"/>
            <a:r>
              <a:rPr lang="fr-FR" sz="3000" b="1" dirty="0">
                <a:latin typeface="Times New Roman" pitchFamily="18" charset="0"/>
              </a:rPr>
              <a:t>Je n’en sais</a:t>
            </a:r>
          </a:p>
          <a:p>
            <a:pPr algn="ctr" eaLnBrk="0" hangingPunct="0"/>
            <a:r>
              <a:rPr lang="fr-FR" sz="3000" b="1" dirty="0">
                <a:latin typeface="Times New Roman" pitchFamily="18" charset="0"/>
              </a:rPr>
              <a:t> rien ! Mais je veux</a:t>
            </a:r>
          </a:p>
          <a:p>
            <a:pPr algn="ctr" eaLnBrk="0" hangingPunct="0"/>
            <a:r>
              <a:rPr lang="fr-FR" sz="3000" b="1" dirty="0">
                <a:latin typeface="Times New Roman" pitchFamily="18" charset="0"/>
              </a:rPr>
              <a:t>pouvoir évoluer</a:t>
            </a:r>
          </a:p>
          <a:p>
            <a:pPr algn="ctr" eaLnBrk="0" hangingPunct="0"/>
            <a:r>
              <a:rPr lang="fr-FR" sz="3000" b="1" dirty="0">
                <a:latin typeface="Times New Roman" pitchFamily="18" charset="0"/>
              </a:rPr>
              <a:t>dans ma vie</a:t>
            </a:r>
          </a:p>
          <a:p>
            <a:pPr algn="ctr" eaLnBrk="0" hangingPunct="0"/>
            <a:r>
              <a:rPr lang="fr-FR" sz="3000" b="1" dirty="0">
                <a:latin typeface="Times New Roman" pitchFamily="18" charset="0"/>
              </a:rPr>
              <a:t>professionnelle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2002972" y="342901"/>
            <a:ext cx="6861629" cy="732234"/>
          </a:xfrm>
          <a:noFill/>
          <a:ln/>
          <a:effectLst>
            <a:outerShdw dist="35921" dir="2700000" algn="ctr" rotWithShape="0">
              <a:schemeClr val="tx2"/>
            </a:outerShdw>
          </a:effectLst>
        </p:spPr>
        <p:txBody>
          <a:bodyPr lIns="103794" tIns="51897" rIns="103794" bIns="51897">
            <a:normAutofit fontScale="90000"/>
          </a:bodyPr>
          <a:lstStyle/>
          <a:p>
            <a:r>
              <a:rPr lang="fr-FR" b="1">
                <a:solidFill>
                  <a:schemeClr val="hlink"/>
                </a:solidFill>
              </a:rPr>
              <a:t>Quel</a:t>
            </a:r>
            <a:r>
              <a:rPr lang="fr-FR">
                <a:solidFill>
                  <a:schemeClr val="hlink"/>
                </a:solidFill>
              </a:rPr>
              <a:t> </a:t>
            </a:r>
            <a:r>
              <a:rPr lang="fr-FR" b="1">
                <a:solidFill>
                  <a:schemeClr val="hlink"/>
                </a:solidFill>
              </a:rPr>
              <a:t>métier plus tard ?</a:t>
            </a:r>
          </a:p>
        </p:txBody>
      </p:sp>
      <p:pic>
        <p:nvPicPr>
          <p:cNvPr id="45070" name="Picture 14" descr="j034345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715" y="3752256"/>
            <a:ext cx="2654301" cy="2618184"/>
          </a:xfrm>
          <a:prstGeom prst="rect">
            <a:avLst/>
          </a:prstGeom>
          <a:noFill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Rectangle 1037"/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432197"/>
            <a:ext cx="6768752" cy="908571"/>
          </a:xfrm>
          <a:noFill/>
          <a:ln/>
        </p:spPr>
        <p:txBody>
          <a:bodyPr lIns="91415" tIns="45708" rIns="91415" bIns="45708" anchor="b">
            <a:normAutofit fontScale="90000"/>
          </a:bodyPr>
          <a:lstStyle/>
          <a:p>
            <a:r>
              <a:rPr lang="fr-FR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Combien d’années  d’ études </a:t>
            </a:r>
            <a:br>
              <a:rPr lang="fr-FR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après le bac?</a:t>
            </a:r>
          </a:p>
        </p:txBody>
      </p:sp>
      <p:grpSp>
        <p:nvGrpSpPr>
          <p:cNvPr id="2" name="Group 1050"/>
          <p:cNvGrpSpPr>
            <a:grpSpLocks/>
          </p:cNvGrpSpPr>
          <p:nvPr/>
        </p:nvGrpSpPr>
        <p:grpSpPr bwMode="auto">
          <a:xfrm>
            <a:off x="1763486" y="3200400"/>
            <a:ext cx="714829" cy="1780580"/>
            <a:chOff x="972" y="1792"/>
            <a:chExt cx="394" cy="997"/>
          </a:xfrm>
        </p:grpSpPr>
        <p:sp>
          <p:nvSpPr>
            <p:cNvPr id="46102" name="Freeform 1046"/>
            <p:cNvSpPr>
              <a:spLocks/>
            </p:cNvSpPr>
            <p:nvPr/>
          </p:nvSpPr>
          <p:spPr bwMode="auto">
            <a:xfrm>
              <a:off x="1156" y="2334"/>
              <a:ext cx="210" cy="401"/>
            </a:xfrm>
            <a:custGeom>
              <a:avLst/>
              <a:gdLst/>
              <a:ahLst/>
              <a:cxnLst>
                <a:cxn ang="0">
                  <a:pos x="70" y="16"/>
                </a:cxn>
                <a:cxn ang="0">
                  <a:pos x="45" y="0"/>
                </a:cxn>
                <a:cxn ang="0">
                  <a:pos x="12" y="0"/>
                </a:cxn>
                <a:cxn ang="0">
                  <a:pos x="0" y="21"/>
                </a:cxn>
                <a:cxn ang="0">
                  <a:pos x="5" y="54"/>
                </a:cxn>
                <a:cxn ang="0">
                  <a:pos x="34" y="86"/>
                </a:cxn>
                <a:cxn ang="0">
                  <a:pos x="93" y="115"/>
                </a:cxn>
                <a:cxn ang="0">
                  <a:pos x="161" y="177"/>
                </a:cxn>
                <a:cxn ang="0">
                  <a:pos x="172" y="204"/>
                </a:cxn>
                <a:cxn ang="0">
                  <a:pos x="167" y="217"/>
                </a:cxn>
                <a:cxn ang="0">
                  <a:pos x="115" y="258"/>
                </a:cxn>
                <a:cxn ang="0">
                  <a:pos x="54" y="307"/>
                </a:cxn>
                <a:cxn ang="0">
                  <a:pos x="39" y="328"/>
                </a:cxn>
                <a:cxn ang="0">
                  <a:pos x="39" y="350"/>
                </a:cxn>
                <a:cxn ang="0">
                  <a:pos x="86" y="373"/>
                </a:cxn>
                <a:cxn ang="0">
                  <a:pos x="158" y="401"/>
                </a:cxn>
                <a:cxn ang="0">
                  <a:pos x="183" y="401"/>
                </a:cxn>
                <a:cxn ang="0">
                  <a:pos x="210" y="383"/>
                </a:cxn>
                <a:cxn ang="0">
                  <a:pos x="210" y="368"/>
                </a:cxn>
                <a:cxn ang="0">
                  <a:pos x="190" y="360"/>
                </a:cxn>
                <a:cxn ang="0">
                  <a:pos x="99" y="350"/>
                </a:cxn>
                <a:cxn ang="0">
                  <a:pos x="65" y="341"/>
                </a:cxn>
                <a:cxn ang="0">
                  <a:pos x="61" y="325"/>
                </a:cxn>
                <a:cxn ang="0">
                  <a:pos x="120" y="280"/>
                </a:cxn>
                <a:cxn ang="0">
                  <a:pos x="185" y="237"/>
                </a:cxn>
                <a:cxn ang="0">
                  <a:pos x="199" y="221"/>
                </a:cxn>
                <a:cxn ang="0">
                  <a:pos x="205" y="199"/>
                </a:cxn>
                <a:cxn ang="0">
                  <a:pos x="199" y="169"/>
                </a:cxn>
                <a:cxn ang="0">
                  <a:pos x="179" y="145"/>
                </a:cxn>
                <a:cxn ang="0">
                  <a:pos x="115" y="66"/>
                </a:cxn>
                <a:cxn ang="0">
                  <a:pos x="70" y="16"/>
                </a:cxn>
              </a:cxnLst>
              <a:rect l="0" t="0" r="r" b="b"/>
              <a:pathLst>
                <a:path w="210" h="401">
                  <a:moveTo>
                    <a:pt x="70" y="16"/>
                  </a:moveTo>
                  <a:lnTo>
                    <a:pt x="45" y="0"/>
                  </a:lnTo>
                  <a:lnTo>
                    <a:pt x="12" y="0"/>
                  </a:lnTo>
                  <a:lnTo>
                    <a:pt x="0" y="21"/>
                  </a:lnTo>
                  <a:lnTo>
                    <a:pt x="5" y="54"/>
                  </a:lnTo>
                  <a:lnTo>
                    <a:pt x="34" y="86"/>
                  </a:lnTo>
                  <a:lnTo>
                    <a:pt x="93" y="115"/>
                  </a:lnTo>
                  <a:lnTo>
                    <a:pt x="161" y="177"/>
                  </a:lnTo>
                  <a:lnTo>
                    <a:pt x="172" y="204"/>
                  </a:lnTo>
                  <a:lnTo>
                    <a:pt x="167" y="217"/>
                  </a:lnTo>
                  <a:lnTo>
                    <a:pt x="115" y="258"/>
                  </a:lnTo>
                  <a:lnTo>
                    <a:pt x="54" y="307"/>
                  </a:lnTo>
                  <a:lnTo>
                    <a:pt x="39" y="328"/>
                  </a:lnTo>
                  <a:lnTo>
                    <a:pt x="39" y="350"/>
                  </a:lnTo>
                  <a:lnTo>
                    <a:pt x="86" y="373"/>
                  </a:lnTo>
                  <a:lnTo>
                    <a:pt x="158" y="401"/>
                  </a:lnTo>
                  <a:lnTo>
                    <a:pt x="183" y="401"/>
                  </a:lnTo>
                  <a:lnTo>
                    <a:pt x="210" y="383"/>
                  </a:lnTo>
                  <a:lnTo>
                    <a:pt x="210" y="368"/>
                  </a:lnTo>
                  <a:lnTo>
                    <a:pt x="190" y="360"/>
                  </a:lnTo>
                  <a:lnTo>
                    <a:pt x="99" y="350"/>
                  </a:lnTo>
                  <a:lnTo>
                    <a:pt x="65" y="341"/>
                  </a:lnTo>
                  <a:lnTo>
                    <a:pt x="61" y="325"/>
                  </a:lnTo>
                  <a:lnTo>
                    <a:pt x="120" y="280"/>
                  </a:lnTo>
                  <a:lnTo>
                    <a:pt x="185" y="237"/>
                  </a:lnTo>
                  <a:lnTo>
                    <a:pt x="199" y="221"/>
                  </a:lnTo>
                  <a:lnTo>
                    <a:pt x="205" y="199"/>
                  </a:lnTo>
                  <a:lnTo>
                    <a:pt x="199" y="169"/>
                  </a:lnTo>
                  <a:lnTo>
                    <a:pt x="179" y="145"/>
                  </a:lnTo>
                  <a:lnTo>
                    <a:pt x="115" y="66"/>
                  </a:lnTo>
                  <a:lnTo>
                    <a:pt x="7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3" name="Freeform 1047"/>
            <p:cNvSpPr>
              <a:spLocks/>
            </p:cNvSpPr>
            <p:nvPr/>
          </p:nvSpPr>
          <p:spPr bwMode="auto">
            <a:xfrm>
              <a:off x="1084" y="1792"/>
              <a:ext cx="218" cy="311"/>
            </a:xfrm>
            <a:custGeom>
              <a:avLst/>
              <a:gdLst/>
              <a:ahLst/>
              <a:cxnLst>
                <a:cxn ang="0">
                  <a:pos x="66" y="41"/>
                </a:cxn>
                <a:cxn ang="0">
                  <a:pos x="93" y="20"/>
                </a:cxn>
                <a:cxn ang="0">
                  <a:pos x="134" y="0"/>
                </a:cxn>
                <a:cxn ang="0">
                  <a:pos x="166" y="2"/>
                </a:cxn>
                <a:cxn ang="0">
                  <a:pos x="191" y="11"/>
                </a:cxn>
                <a:cxn ang="0">
                  <a:pos x="214" y="38"/>
                </a:cxn>
                <a:cxn ang="0">
                  <a:pos x="218" y="81"/>
                </a:cxn>
                <a:cxn ang="0">
                  <a:pos x="216" y="113"/>
                </a:cxn>
                <a:cxn ang="0">
                  <a:pos x="202" y="141"/>
                </a:cxn>
                <a:cxn ang="0">
                  <a:pos x="180" y="176"/>
                </a:cxn>
                <a:cxn ang="0">
                  <a:pos x="159" y="204"/>
                </a:cxn>
                <a:cxn ang="0">
                  <a:pos x="155" y="211"/>
                </a:cxn>
                <a:cxn ang="0">
                  <a:pos x="155" y="251"/>
                </a:cxn>
                <a:cxn ang="0">
                  <a:pos x="170" y="290"/>
                </a:cxn>
                <a:cxn ang="0">
                  <a:pos x="172" y="304"/>
                </a:cxn>
                <a:cxn ang="0">
                  <a:pos x="161" y="311"/>
                </a:cxn>
                <a:cxn ang="0">
                  <a:pos x="147" y="307"/>
                </a:cxn>
                <a:cxn ang="0">
                  <a:pos x="139" y="256"/>
                </a:cxn>
                <a:cxn ang="0">
                  <a:pos x="138" y="224"/>
                </a:cxn>
                <a:cxn ang="0">
                  <a:pos x="114" y="240"/>
                </a:cxn>
                <a:cxn ang="0">
                  <a:pos x="95" y="254"/>
                </a:cxn>
                <a:cxn ang="0">
                  <a:pos x="59" y="260"/>
                </a:cxn>
                <a:cxn ang="0">
                  <a:pos x="36" y="256"/>
                </a:cxn>
                <a:cxn ang="0">
                  <a:pos x="2" y="231"/>
                </a:cxn>
                <a:cxn ang="0">
                  <a:pos x="0" y="179"/>
                </a:cxn>
                <a:cxn ang="0">
                  <a:pos x="20" y="115"/>
                </a:cxn>
                <a:cxn ang="0">
                  <a:pos x="46" y="55"/>
                </a:cxn>
                <a:cxn ang="0">
                  <a:pos x="66" y="41"/>
                </a:cxn>
              </a:cxnLst>
              <a:rect l="0" t="0" r="r" b="b"/>
              <a:pathLst>
                <a:path w="218" h="311">
                  <a:moveTo>
                    <a:pt x="66" y="41"/>
                  </a:moveTo>
                  <a:lnTo>
                    <a:pt x="93" y="20"/>
                  </a:lnTo>
                  <a:lnTo>
                    <a:pt x="134" y="0"/>
                  </a:lnTo>
                  <a:lnTo>
                    <a:pt x="166" y="2"/>
                  </a:lnTo>
                  <a:lnTo>
                    <a:pt x="191" y="11"/>
                  </a:lnTo>
                  <a:lnTo>
                    <a:pt x="214" y="38"/>
                  </a:lnTo>
                  <a:lnTo>
                    <a:pt x="218" y="81"/>
                  </a:lnTo>
                  <a:lnTo>
                    <a:pt x="216" y="113"/>
                  </a:lnTo>
                  <a:lnTo>
                    <a:pt x="202" y="141"/>
                  </a:lnTo>
                  <a:lnTo>
                    <a:pt x="180" y="176"/>
                  </a:lnTo>
                  <a:lnTo>
                    <a:pt x="159" y="204"/>
                  </a:lnTo>
                  <a:lnTo>
                    <a:pt x="155" y="211"/>
                  </a:lnTo>
                  <a:lnTo>
                    <a:pt x="155" y="251"/>
                  </a:lnTo>
                  <a:lnTo>
                    <a:pt x="170" y="290"/>
                  </a:lnTo>
                  <a:lnTo>
                    <a:pt x="172" y="304"/>
                  </a:lnTo>
                  <a:lnTo>
                    <a:pt x="161" y="311"/>
                  </a:lnTo>
                  <a:lnTo>
                    <a:pt x="147" y="307"/>
                  </a:lnTo>
                  <a:lnTo>
                    <a:pt x="139" y="256"/>
                  </a:lnTo>
                  <a:lnTo>
                    <a:pt x="138" y="224"/>
                  </a:lnTo>
                  <a:lnTo>
                    <a:pt x="114" y="240"/>
                  </a:lnTo>
                  <a:lnTo>
                    <a:pt x="95" y="254"/>
                  </a:lnTo>
                  <a:lnTo>
                    <a:pt x="59" y="260"/>
                  </a:lnTo>
                  <a:lnTo>
                    <a:pt x="36" y="256"/>
                  </a:lnTo>
                  <a:lnTo>
                    <a:pt x="2" y="231"/>
                  </a:lnTo>
                  <a:lnTo>
                    <a:pt x="0" y="179"/>
                  </a:lnTo>
                  <a:lnTo>
                    <a:pt x="20" y="115"/>
                  </a:lnTo>
                  <a:lnTo>
                    <a:pt x="46" y="55"/>
                  </a:lnTo>
                  <a:lnTo>
                    <a:pt x="66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4" name="Freeform 1048"/>
            <p:cNvSpPr>
              <a:spLocks/>
            </p:cNvSpPr>
            <p:nvPr/>
          </p:nvSpPr>
          <p:spPr bwMode="auto">
            <a:xfrm>
              <a:off x="1045" y="2388"/>
              <a:ext cx="210" cy="401"/>
            </a:xfrm>
            <a:custGeom>
              <a:avLst/>
              <a:gdLst/>
              <a:ahLst/>
              <a:cxnLst>
                <a:cxn ang="0">
                  <a:pos x="70" y="16"/>
                </a:cxn>
                <a:cxn ang="0">
                  <a:pos x="45" y="0"/>
                </a:cxn>
                <a:cxn ang="0">
                  <a:pos x="12" y="0"/>
                </a:cxn>
                <a:cxn ang="0">
                  <a:pos x="0" y="21"/>
                </a:cxn>
                <a:cxn ang="0">
                  <a:pos x="5" y="54"/>
                </a:cxn>
                <a:cxn ang="0">
                  <a:pos x="34" y="86"/>
                </a:cxn>
                <a:cxn ang="0">
                  <a:pos x="93" y="115"/>
                </a:cxn>
                <a:cxn ang="0">
                  <a:pos x="161" y="177"/>
                </a:cxn>
                <a:cxn ang="0">
                  <a:pos x="172" y="204"/>
                </a:cxn>
                <a:cxn ang="0">
                  <a:pos x="167" y="217"/>
                </a:cxn>
                <a:cxn ang="0">
                  <a:pos x="115" y="258"/>
                </a:cxn>
                <a:cxn ang="0">
                  <a:pos x="54" y="307"/>
                </a:cxn>
                <a:cxn ang="0">
                  <a:pos x="39" y="329"/>
                </a:cxn>
                <a:cxn ang="0">
                  <a:pos x="39" y="351"/>
                </a:cxn>
                <a:cxn ang="0">
                  <a:pos x="86" y="374"/>
                </a:cxn>
                <a:cxn ang="0">
                  <a:pos x="158" y="401"/>
                </a:cxn>
                <a:cxn ang="0">
                  <a:pos x="183" y="401"/>
                </a:cxn>
                <a:cxn ang="0">
                  <a:pos x="210" y="383"/>
                </a:cxn>
                <a:cxn ang="0">
                  <a:pos x="210" y="369"/>
                </a:cxn>
                <a:cxn ang="0">
                  <a:pos x="190" y="361"/>
                </a:cxn>
                <a:cxn ang="0">
                  <a:pos x="99" y="351"/>
                </a:cxn>
                <a:cxn ang="0">
                  <a:pos x="65" y="342"/>
                </a:cxn>
                <a:cxn ang="0">
                  <a:pos x="61" y="326"/>
                </a:cxn>
                <a:cxn ang="0">
                  <a:pos x="120" y="280"/>
                </a:cxn>
                <a:cxn ang="0">
                  <a:pos x="185" y="237"/>
                </a:cxn>
                <a:cxn ang="0">
                  <a:pos x="199" y="221"/>
                </a:cxn>
                <a:cxn ang="0">
                  <a:pos x="205" y="199"/>
                </a:cxn>
                <a:cxn ang="0">
                  <a:pos x="199" y="169"/>
                </a:cxn>
                <a:cxn ang="0">
                  <a:pos x="179" y="145"/>
                </a:cxn>
                <a:cxn ang="0">
                  <a:pos x="115" y="66"/>
                </a:cxn>
                <a:cxn ang="0">
                  <a:pos x="70" y="16"/>
                </a:cxn>
              </a:cxnLst>
              <a:rect l="0" t="0" r="r" b="b"/>
              <a:pathLst>
                <a:path w="210" h="401">
                  <a:moveTo>
                    <a:pt x="70" y="16"/>
                  </a:moveTo>
                  <a:lnTo>
                    <a:pt x="45" y="0"/>
                  </a:lnTo>
                  <a:lnTo>
                    <a:pt x="12" y="0"/>
                  </a:lnTo>
                  <a:lnTo>
                    <a:pt x="0" y="21"/>
                  </a:lnTo>
                  <a:lnTo>
                    <a:pt x="5" y="54"/>
                  </a:lnTo>
                  <a:lnTo>
                    <a:pt x="34" y="86"/>
                  </a:lnTo>
                  <a:lnTo>
                    <a:pt x="93" y="115"/>
                  </a:lnTo>
                  <a:lnTo>
                    <a:pt x="161" y="177"/>
                  </a:lnTo>
                  <a:lnTo>
                    <a:pt x="172" y="204"/>
                  </a:lnTo>
                  <a:lnTo>
                    <a:pt x="167" y="217"/>
                  </a:lnTo>
                  <a:lnTo>
                    <a:pt x="115" y="258"/>
                  </a:lnTo>
                  <a:lnTo>
                    <a:pt x="54" y="307"/>
                  </a:lnTo>
                  <a:lnTo>
                    <a:pt x="39" y="329"/>
                  </a:lnTo>
                  <a:lnTo>
                    <a:pt x="39" y="351"/>
                  </a:lnTo>
                  <a:lnTo>
                    <a:pt x="86" y="374"/>
                  </a:lnTo>
                  <a:lnTo>
                    <a:pt x="158" y="401"/>
                  </a:lnTo>
                  <a:lnTo>
                    <a:pt x="183" y="401"/>
                  </a:lnTo>
                  <a:lnTo>
                    <a:pt x="210" y="383"/>
                  </a:lnTo>
                  <a:lnTo>
                    <a:pt x="210" y="369"/>
                  </a:lnTo>
                  <a:lnTo>
                    <a:pt x="190" y="361"/>
                  </a:lnTo>
                  <a:lnTo>
                    <a:pt x="99" y="351"/>
                  </a:lnTo>
                  <a:lnTo>
                    <a:pt x="65" y="342"/>
                  </a:lnTo>
                  <a:lnTo>
                    <a:pt x="61" y="326"/>
                  </a:lnTo>
                  <a:lnTo>
                    <a:pt x="120" y="280"/>
                  </a:lnTo>
                  <a:lnTo>
                    <a:pt x="185" y="237"/>
                  </a:lnTo>
                  <a:lnTo>
                    <a:pt x="199" y="221"/>
                  </a:lnTo>
                  <a:lnTo>
                    <a:pt x="205" y="199"/>
                  </a:lnTo>
                  <a:lnTo>
                    <a:pt x="199" y="169"/>
                  </a:lnTo>
                  <a:lnTo>
                    <a:pt x="179" y="145"/>
                  </a:lnTo>
                  <a:lnTo>
                    <a:pt x="115" y="66"/>
                  </a:lnTo>
                  <a:lnTo>
                    <a:pt x="7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05" name="Freeform 1049"/>
            <p:cNvSpPr>
              <a:spLocks/>
            </p:cNvSpPr>
            <p:nvPr/>
          </p:nvSpPr>
          <p:spPr bwMode="auto">
            <a:xfrm>
              <a:off x="972" y="2066"/>
              <a:ext cx="242" cy="383"/>
            </a:xfrm>
            <a:custGeom>
              <a:avLst/>
              <a:gdLst/>
              <a:ahLst/>
              <a:cxnLst>
                <a:cxn ang="0">
                  <a:pos x="36" y="119"/>
                </a:cxn>
                <a:cxn ang="0">
                  <a:pos x="52" y="49"/>
                </a:cxn>
                <a:cxn ang="0">
                  <a:pos x="106" y="5"/>
                </a:cxn>
                <a:cxn ang="0">
                  <a:pos x="133" y="0"/>
                </a:cxn>
                <a:cxn ang="0">
                  <a:pos x="167" y="11"/>
                </a:cxn>
                <a:cxn ang="0">
                  <a:pos x="192" y="39"/>
                </a:cxn>
                <a:cxn ang="0">
                  <a:pos x="202" y="71"/>
                </a:cxn>
                <a:cxn ang="0">
                  <a:pos x="208" y="98"/>
                </a:cxn>
                <a:cxn ang="0">
                  <a:pos x="199" y="132"/>
                </a:cxn>
                <a:cxn ang="0">
                  <a:pos x="197" y="162"/>
                </a:cxn>
                <a:cxn ang="0">
                  <a:pos x="176" y="189"/>
                </a:cxn>
                <a:cxn ang="0">
                  <a:pos x="172" y="221"/>
                </a:cxn>
                <a:cxn ang="0">
                  <a:pos x="181" y="245"/>
                </a:cxn>
                <a:cxn ang="0">
                  <a:pos x="219" y="256"/>
                </a:cxn>
                <a:cxn ang="0">
                  <a:pos x="240" y="282"/>
                </a:cxn>
                <a:cxn ang="0">
                  <a:pos x="242" y="336"/>
                </a:cxn>
                <a:cxn ang="0">
                  <a:pos x="224" y="369"/>
                </a:cxn>
                <a:cxn ang="0">
                  <a:pos x="165" y="383"/>
                </a:cxn>
                <a:cxn ang="0">
                  <a:pos x="107" y="383"/>
                </a:cxn>
                <a:cxn ang="0">
                  <a:pos x="63" y="363"/>
                </a:cxn>
                <a:cxn ang="0">
                  <a:pos x="20" y="318"/>
                </a:cxn>
                <a:cxn ang="0">
                  <a:pos x="5" y="275"/>
                </a:cxn>
                <a:cxn ang="0">
                  <a:pos x="0" y="223"/>
                </a:cxn>
                <a:cxn ang="0">
                  <a:pos x="9" y="169"/>
                </a:cxn>
                <a:cxn ang="0">
                  <a:pos x="25" y="137"/>
                </a:cxn>
                <a:cxn ang="0">
                  <a:pos x="36" y="119"/>
                </a:cxn>
              </a:cxnLst>
              <a:rect l="0" t="0" r="r" b="b"/>
              <a:pathLst>
                <a:path w="242" h="383">
                  <a:moveTo>
                    <a:pt x="36" y="119"/>
                  </a:moveTo>
                  <a:lnTo>
                    <a:pt x="52" y="49"/>
                  </a:lnTo>
                  <a:lnTo>
                    <a:pt x="106" y="5"/>
                  </a:lnTo>
                  <a:lnTo>
                    <a:pt x="133" y="0"/>
                  </a:lnTo>
                  <a:lnTo>
                    <a:pt x="167" y="11"/>
                  </a:lnTo>
                  <a:lnTo>
                    <a:pt x="192" y="39"/>
                  </a:lnTo>
                  <a:lnTo>
                    <a:pt x="202" y="71"/>
                  </a:lnTo>
                  <a:lnTo>
                    <a:pt x="208" y="98"/>
                  </a:lnTo>
                  <a:lnTo>
                    <a:pt x="199" y="132"/>
                  </a:lnTo>
                  <a:lnTo>
                    <a:pt x="197" y="162"/>
                  </a:lnTo>
                  <a:lnTo>
                    <a:pt x="176" y="189"/>
                  </a:lnTo>
                  <a:lnTo>
                    <a:pt x="172" y="221"/>
                  </a:lnTo>
                  <a:lnTo>
                    <a:pt x="181" y="245"/>
                  </a:lnTo>
                  <a:lnTo>
                    <a:pt x="219" y="256"/>
                  </a:lnTo>
                  <a:lnTo>
                    <a:pt x="240" y="282"/>
                  </a:lnTo>
                  <a:lnTo>
                    <a:pt x="242" y="336"/>
                  </a:lnTo>
                  <a:lnTo>
                    <a:pt x="224" y="369"/>
                  </a:lnTo>
                  <a:lnTo>
                    <a:pt x="165" y="383"/>
                  </a:lnTo>
                  <a:lnTo>
                    <a:pt x="107" y="383"/>
                  </a:lnTo>
                  <a:lnTo>
                    <a:pt x="63" y="363"/>
                  </a:lnTo>
                  <a:lnTo>
                    <a:pt x="20" y="318"/>
                  </a:lnTo>
                  <a:lnTo>
                    <a:pt x="5" y="275"/>
                  </a:lnTo>
                  <a:lnTo>
                    <a:pt x="0" y="223"/>
                  </a:lnTo>
                  <a:lnTo>
                    <a:pt x="9" y="169"/>
                  </a:lnTo>
                  <a:lnTo>
                    <a:pt x="25" y="137"/>
                  </a:lnTo>
                  <a:lnTo>
                    <a:pt x="36" y="1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" name="Group 1056"/>
          <p:cNvGrpSpPr>
            <a:grpSpLocks/>
          </p:cNvGrpSpPr>
          <p:nvPr/>
        </p:nvGrpSpPr>
        <p:grpSpPr bwMode="auto">
          <a:xfrm>
            <a:off x="261258" y="3516512"/>
            <a:ext cx="3675743" cy="2982516"/>
            <a:chOff x="144" y="1969"/>
            <a:chExt cx="2026" cy="1670"/>
          </a:xfrm>
        </p:grpSpPr>
        <p:grpSp>
          <p:nvGrpSpPr>
            <p:cNvPr id="4" name="Group 1053"/>
            <p:cNvGrpSpPr>
              <a:grpSpLocks/>
            </p:cNvGrpSpPr>
            <p:nvPr/>
          </p:nvGrpSpPr>
          <p:grpSpPr bwMode="auto">
            <a:xfrm>
              <a:off x="144" y="1969"/>
              <a:ext cx="2026" cy="1670"/>
              <a:chOff x="144" y="1969"/>
              <a:chExt cx="2026" cy="1670"/>
            </a:xfrm>
          </p:grpSpPr>
          <p:sp>
            <p:nvSpPr>
              <p:cNvPr id="46107" name="Freeform 1051"/>
              <p:cNvSpPr>
                <a:spLocks/>
              </p:cNvSpPr>
              <p:nvPr/>
            </p:nvSpPr>
            <p:spPr bwMode="auto">
              <a:xfrm>
                <a:off x="144" y="1969"/>
                <a:ext cx="2026" cy="1670"/>
              </a:xfrm>
              <a:custGeom>
                <a:avLst/>
                <a:gdLst/>
                <a:ahLst/>
                <a:cxnLst>
                  <a:cxn ang="0">
                    <a:pos x="11" y="1062"/>
                  </a:cxn>
                  <a:cxn ang="0">
                    <a:pos x="27" y="863"/>
                  </a:cxn>
                  <a:cxn ang="0">
                    <a:pos x="0" y="652"/>
                  </a:cxn>
                  <a:cxn ang="0">
                    <a:pos x="27" y="496"/>
                  </a:cxn>
                  <a:cxn ang="0">
                    <a:pos x="161" y="399"/>
                  </a:cxn>
                  <a:cxn ang="0">
                    <a:pos x="517" y="297"/>
                  </a:cxn>
                  <a:cxn ang="0">
                    <a:pos x="803" y="265"/>
                  </a:cxn>
                  <a:cxn ang="0">
                    <a:pos x="1035" y="200"/>
                  </a:cxn>
                  <a:cxn ang="0">
                    <a:pos x="1174" y="152"/>
                  </a:cxn>
                  <a:cxn ang="0">
                    <a:pos x="1321" y="49"/>
                  </a:cxn>
                  <a:cxn ang="0">
                    <a:pos x="1503" y="0"/>
                  </a:cxn>
                  <a:cxn ang="0">
                    <a:pos x="1595" y="44"/>
                  </a:cxn>
                  <a:cxn ang="0">
                    <a:pos x="1875" y="303"/>
                  </a:cxn>
                  <a:cxn ang="0">
                    <a:pos x="2026" y="459"/>
                  </a:cxn>
                  <a:cxn ang="0">
                    <a:pos x="2004" y="539"/>
                  </a:cxn>
                  <a:cxn ang="0">
                    <a:pos x="1983" y="788"/>
                  </a:cxn>
                  <a:cxn ang="0">
                    <a:pos x="1956" y="1030"/>
                  </a:cxn>
                  <a:cxn ang="0">
                    <a:pos x="1881" y="1121"/>
                  </a:cxn>
                  <a:cxn ang="0">
                    <a:pos x="1870" y="1062"/>
                  </a:cxn>
                  <a:cxn ang="0">
                    <a:pos x="1756" y="1024"/>
                  </a:cxn>
                  <a:cxn ang="0">
                    <a:pos x="1595" y="1083"/>
                  </a:cxn>
                  <a:cxn ang="0">
                    <a:pos x="1439" y="1175"/>
                  </a:cxn>
                  <a:cxn ang="0">
                    <a:pos x="1233" y="1277"/>
                  </a:cxn>
                  <a:cxn ang="0">
                    <a:pos x="1035" y="1358"/>
                  </a:cxn>
                  <a:cxn ang="0">
                    <a:pos x="803" y="1412"/>
                  </a:cxn>
                  <a:cxn ang="0">
                    <a:pos x="641" y="1466"/>
                  </a:cxn>
                  <a:cxn ang="0">
                    <a:pos x="614" y="1601"/>
                  </a:cxn>
                  <a:cxn ang="0">
                    <a:pos x="550" y="1670"/>
                  </a:cxn>
                  <a:cxn ang="0">
                    <a:pos x="453" y="1563"/>
                  </a:cxn>
                  <a:cxn ang="0">
                    <a:pos x="463" y="1477"/>
                  </a:cxn>
                  <a:cxn ang="0">
                    <a:pos x="215" y="1229"/>
                  </a:cxn>
                  <a:cxn ang="0">
                    <a:pos x="86" y="1121"/>
                  </a:cxn>
                  <a:cxn ang="0">
                    <a:pos x="86" y="1229"/>
                  </a:cxn>
                </a:cxnLst>
                <a:rect l="0" t="0" r="r" b="b"/>
                <a:pathLst>
                  <a:path w="2026" h="1670">
                    <a:moveTo>
                      <a:pt x="16" y="1180"/>
                    </a:moveTo>
                    <a:lnTo>
                      <a:pt x="11" y="1062"/>
                    </a:lnTo>
                    <a:lnTo>
                      <a:pt x="27" y="960"/>
                    </a:lnTo>
                    <a:lnTo>
                      <a:pt x="27" y="863"/>
                    </a:lnTo>
                    <a:lnTo>
                      <a:pt x="5" y="745"/>
                    </a:lnTo>
                    <a:lnTo>
                      <a:pt x="0" y="652"/>
                    </a:lnTo>
                    <a:lnTo>
                      <a:pt x="5" y="555"/>
                    </a:lnTo>
                    <a:lnTo>
                      <a:pt x="27" y="496"/>
                    </a:lnTo>
                    <a:lnTo>
                      <a:pt x="86" y="453"/>
                    </a:lnTo>
                    <a:lnTo>
                      <a:pt x="161" y="399"/>
                    </a:lnTo>
                    <a:lnTo>
                      <a:pt x="340" y="340"/>
                    </a:lnTo>
                    <a:lnTo>
                      <a:pt x="517" y="297"/>
                    </a:lnTo>
                    <a:lnTo>
                      <a:pt x="673" y="270"/>
                    </a:lnTo>
                    <a:lnTo>
                      <a:pt x="803" y="265"/>
                    </a:lnTo>
                    <a:lnTo>
                      <a:pt x="927" y="227"/>
                    </a:lnTo>
                    <a:lnTo>
                      <a:pt x="1035" y="200"/>
                    </a:lnTo>
                    <a:lnTo>
                      <a:pt x="1088" y="179"/>
                    </a:lnTo>
                    <a:lnTo>
                      <a:pt x="1174" y="152"/>
                    </a:lnTo>
                    <a:lnTo>
                      <a:pt x="1250" y="113"/>
                    </a:lnTo>
                    <a:lnTo>
                      <a:pt x="1321" y="49"/>
                    </a:lnTo>
                    <a:lnTo>
                      <a:pt x="1401" y="27"/>
                    </a:lnTo>
                    <a:lnTo>
                      <a:pt x="1503" y="0"/>
                    </a:lnTo>
                    <a:lnTo>
                      <a:pt x="1552" y="6"/>
                    </a:lnTo>
                    <a:lnTo>
                      <a:pt x="1595" y="44"/>
                    </a:lnTo>
                    <a:lnTo>
                      <a:pt x="1724" y="152"/>
                    </a:lnTo>
                    <a:lnTo>
                      <a:pt x="1875" y="303"/>
                    </a:lnTo>
                    <a:lnTo>
                      <a:pt x="1978" y="394"/>
                    </a:lnTo>
                    <a:lnTo>
                      <a:pt x="2026" y="459"/>
                    </a:lnTo>
                    <a:lnTo>
                      <a:pt x="2026" y="502"/>
                    </a:lnTo>
                    <a:lnTo>
                      <a:pt x="2004" y="539"/>
                    </a:lnTo>
                    <a:lnTo>
                      <a:pt x="1983" y="609"/>
                    </a:lnTo>
                    <a:lnTo>
                      <a:pt x="1983" y="788"/>
                    </a:lnTo>
                    <a:lnTo>
                      <a:pt x="1972" y="927"/>
                    </a:lnTo>
                    <a:lnTo>
                      <a:pt x="1956" y="1030"/>
                    </a:lnTo>
                    <a:lnTo>
                      <a:pt x="1929" y="1105"/>
                    </a:lnTo>
                    <a:lnTo>
                      <a:pt x="1881" y="1121"/>
                    </a:lnTo>
                    <a:lnTo>
                      <a:pt x="1859" y="1099"/>
                    </a:lnTo>
                    <a:lnTo>
                      <a:pt x="1870" y="1062"/>
                    </a:lnTo>
                    <a:lnTo>
                      <a:pt x="1875" y="970"/>
                    </a:lnTo>
                    <a:lnTo>
                      <a:pt x="1756" y="1024"/>
                    </a:lnTo>
                    <a:lnTo>
                      <a:pt x="1686" y="1062"/>
                    </a:lnTo>
                    <a:lnTo>
                      <a:pt x="1595" y="1083"/>
                    </a:lnTo>
                    <a:lnTo>
                      <a:pt x="1525" y="1116"/>
                    </a:lnTo>
                    <a:lnTo>
                      <a:pt x="1439" y="1175"/>
                    </a:lnTo>
                    <a:lnTo>
                      <a:pt x="1358" y="1218"/>
                    </a:lnTo>
                    <a:lnTo>
                      <a:pt x="1233" y="1277"/>
                    </a:lnTo>
                    <a:lnTo>
                      <a:pt x="1153" y="1304"/>
                    </a:lnTo>
                    <a:lnTo>
                      <a:pt x="1035" y="1358"/>
                    </a:lnTo>
                    <a:lnTo>
                      <a:pt x="900" y="1385"/>
                    </a:lnTo>
                    <a:lnTo>
                      <a:pt x="803" y="1412"/>
                    </a:lnTo>
                    <a:lnTo>
                      <a:pt x="695" y="1439"/>
                    </a:lnTo>
                    <a:lnTo>
                      <a:pt x="641" y="1466"/>
                    </a:lnTo>
                    <a:lnTo>
                      <a:pt x="619" y="1520"/>
                    </a:lnTo>
                    <a:lnTo>
                      <a:pt x="614" y="1601"/>
                    </a:lnTo>
                    <a:lnTo>
                      <a:pt x="598" y="1644"/>
                    </a:lnTo>
                    <a:lnTo>
                      <a:pt x="550" y="1670"/>
                    </a:lnTo>
                    <a:lnTo>
                      <a:pt x="474" y="1627"/>
                    </a:lnTo>
                    <a:lnTo>
                      <a:pt x="453" y="1563"/>
                    </a:lnTo>
                    <a:lnTo>
                      <a:pt x="480" y="1509"/>
                    </a:lnTo>
                    <a:lnTo>
                      <a:pt x="463" y="1477"/>
                    </a:lnTo>
                    <a:lnTo>
                      <a:pt x="361" y="1364"/>
                    </a:lnTo>
                    <a:lnTo>
                      <a:pt x="215" y="1229"/>
                    </a:lnTo>
                    <a:lnTo>
                      <a:pt x="124" y="1143"/>
                    </a:lnTo>
                    <a:lnTo>
                      <a:pt x="86" y="1121"/>
                    </a:lnTo>
                    <a:lnTo>
                      <a:pt x="70" y="1159"/>
                    </a:lnTo>
                    <a:lnTo>
                      <a:pt x="86" y="1229"/>
                    </a:lnTo>
                    <a:lnTo>
                      <a:pt x="16" y="1180"/>
                    </a:lnTo>
                    <a:close/>
                  </a:path>
                </a:pathLst>
              </a:custGeom>
              <a:solidFill>
                <a:srgbClr val="99663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08" name="Freeform 1052"/>
              <p:cNvSpPr>
                <a:spLocks/>
              </p:cNvSpPr>
              <p:nvPr/>
            </p:nvSpPr>
            <p:spPr bwMode="auto">
              <a:xfrm>
                <a:off x="172" y="2456"/>
                <a:ext cx="1988" cy="1180"/>
              </a:xfrm>
              <a:custGeom>
                <a:avLst/>
                <a:gdLst/>
                <a:ahLst/>
                <a:cxnLst>
                  <a:cxn ang="0">
                    <a:pos x="506" y="1158"/>
                  </a:cxn>
                  <a:cxn ang="0">
                    <a:pos x="512" y="1045"/>
                  </a:cxn>
                  <a:cxn ang="0">
                    <a:pos x="506" y="797"/>
                  </a:cxn>
                  <a:cxn ang="0">
                    <a:pos x="506" y="614"/>
                  </a:cxn>
                  <a:cxn ang="0">
                    <a:pos x="479" y="566"/>
                  </a:cxn>
                  <a:cxn ang="0">
                    <a:pos x="280" y="356"/>
                  </a:cxn>
                  <a:cxn ang="0">
                    <a:pos x="150" y="226"/>
                  </a:cxn>
                  <a:cxn ang="0">
                    <a:pos x="43" y="134"/>
                  </a:cxn>
                  <a:cxn ang="0">
                    <a:pos x="0" y="86"/>
                  </a:cxn>
                  <a:cxn ang="0">
                    <a:pos x="11" y="59"/>
                  </a:cxn>
                  <a:cxn ang="0">
                    <a:pos x="27" y="59"/>
                  </a:cxn>
                  <a:cxn ang="0">
                    <a:pos x="102" y="140"/>
                  </a:cxn>
                  <a:cxn ang="0">
                    <a:pos x="204" y="220"/>
                  </a:cxn>
                  <a:cxn ang="0">
                    <a:pos x="302" y="351"/>
                  </a:cxn>
                  <a:cxn ang="0">
                    <a:pos x="393" y="447"/>
                  </a:cxn>
                  <a:cxn ang="0">
                    <a:pos x="479" y="512"/>
                  </a:cxn>
                  <a:cxn ang="0">
                    <a:pos x="533" y="560"/>
                  </a:cxn>
                  <a:cxn ang="0">
                    <a:pos x="571" y="550"/>
                  </a:cxn>
                  <a:cxn ang="0">
                    <a:pos x="608" y="523"/>
                  </a:cxn>
                  <a:cxn ang="0">
                    <a:pos x="727" y="496"/>
                  </a:cxn>
                  <a:cxn ang="0">
                    <a:pos x="943" y="437"/>
                  </a:cxn>
                  <a:cxn ang="0">
                    <a:pos x="1072" y="367"/>
                  </a:cxn>
                  <a:cxn ang="0">
                    <a:pos x="1222" y="302"/>
                  </a:cxn>
                  <a:cxn ang="0">
                    <a:pos x="1379" y="242"/>
                  </a:cxn>
                  <a:cxn ang="0">
                    <a:pos x="1541" y="172"/>
                  </a:cxn>
                  <a:cxn ang="0">
                    <a:pos x="1654" y="134"/>
                  </a:cxn>
                  <a:cxn ang="0">
                    <a:pos x="1789" y="75"/>
                  </a:cxn>
                  <a:cxn ang="0">
                    <a:pos x="1896" y="48"/>
                  </a:cxn>
                  <a:cxn ang="0">
                    <a:pos x="1988" y="0"/>
                  </a:cxn>
                  <a:cxn ang="0">
                    <a:pos x="1956" y="86"/>
                  </a:cxn>
                  <a:cxn ang="0">
                    <a:pos x="1902" y="86"/>
                  </a:cxn>
                  <a:cxn ang="0">
                    <a:pos x="1832" y="102"/>
                  </a:cxn>
                  <a:cxn ang="0">
                    <a:pos x="1707" y="140"/>
                  </a:cxn>
                  <a:cxn ang="0">
                    <a:pos x="1616" y="177"/>
                  </a:cxn>
                  <a:cxn ang="0">
                    <a:pos x="1503" y="215"/>
                  </a:cxn>
                  <a:cxn ang="0">
                    <a:pos x="1428" y="254"/>
                  </a:cxn>
                  <a:cxn ang="0">
                    <a:pos x="1304" y="302"/>
                  </a:cxn>
                  <a:cxn ang="0">
                    <a:pos x="1222" y="302"/>
                  </a:cxn>
                  <a:cxn ang="0">
                    <a:pos x="1104" y="388"/>
                  </a:cxn>
                  <a:cxn ang="0">
                    <a:pos x="1023" y="426"/>
                  </a:cxn>
                  <a:cxn ang="0">
                    <a:pos x="921" y="463"/>
                  </a:cxn>
                  <a:cxn ang="0">
                    <a:pos x="792" y="507"/>
                  </a:cxn>
                  <a:cxn ang="0">
                    <a:pos x="689" y="533"/>
                  </a:cxn>
                  <a:cxn ang="0">
                    <a:pos x="619" y="566"/>
                  </a:cxn>
                  <a:cxn ang="0">
                    <a:pos x="555" y="598"/>
                  </a:cxn>
                  <a:cxn ang="0">
                    <a:pos x="539" y="684"/>
                  </a:cxn>
                  <a:cxn ang="0">
                    <a:pos x="539" y="889"/>
                  </a:cxn>
                  <a:cxn ang="0">
                    <a:pos x="539" y="1029"/>
                  </a:cxn>
                  <a:cxn ang="0">
                    <a:pos x="549" y="1148"/>
                  </a:cxn>
                  <a:cxn ang="0">
                    <a:pos x="517" y="1180"/>
                  </a:cxn>
                  <a:cxn ang="0">
                    <a:pos x="506" y="1158"/>
                  </a:cxn>
                </a:cxnLst>
                <a:rect l="0" t="0" r="r" b="b"/>
                <a:pathLst>
                  <a:path w="1988" h="1180">
                    <a:moveTo>
                      <a:pt x="506" y="1158"/>
                    </a:moveTo>
                    <a:lnTo>
                      <a:pt x="512" y="1045"/>
                    </a:lnTo>
                    <a:lnTo>
                      <a:pt x="506" y="797"/>
                    </a:lnTo>
                    <a:lnTo>
                      <a:pt x="506" y="614"/>
                    </a:lnTo>
                    <a:lnTo>
                      <a:pt x="479" y="566"/>
                    </a:lnTo>
                    <a:lnTo>
                      <a:pt x="280" y="356"/>
                    </a:lnTo>
                    <a:lnTo>
                      <a:pt x="150" y="226"/>
                    </a:lnTo>
                    <a:lnTo>
                      <a:pt x="43" y="134"/>
                    </a:lnTo>
                    <a:lnTo>
                      <a:pt x="0" y="86"/>
                    </a:lnTo>
                    <a:lnTo>
                      <a:pt x="11" y="59"/>
                    </a:lnTo>
                    <a:lnTo>
                      <a:pt x="27" y="59"/>
                    </a:lnTo>
                    <a:lnTo>
                      <a:pt x="102" y="140"/>
                    </a:lnTo>
                    <a:lnTo>
                      <a:pt x="204" y="220"/>
                    </a:lnTo>
                    <a:lnTo>
                      <a:pt x="302" y="351"/>
                    </a:lnTo>
                    <a:lnTo>
                      <a:pt x="393" y="447"/>
                    </a:lnTo>
                    <a:lnTo>
                      <a:pt x="479" y="512"/>
                    </a:lnTo>
                    <a:lnTo>
                      <a:pt x="533" y="560"/>
                    </a:lnTo>
                    <a:lnTo>
                      <a:pt x="571" y="550"/>
                    </a:lnTo>
                    <a:lnTo>
                      <a:pt x="608" y="523"/>
                    </a:lnTo>
                    <a:lnTo>
                      <a:pt x="727" y="496"/>
                    </a:lnTo>
                    <a:lnTo>
                      <a:pt x="943" y="437"/>
                    </a:lnTo>
                    <a:lnTo>
                      <a:pt x="1072" y="367"/>
                    </a:lnTo>
                    <a:lnTo>
                      <a:pt x="1222" y="302"/>
                    </a:lnTo>
                    <a:lnTo>
                      <a:pt x="1379" y="242"/>
                    </a:lnTo>
                    <a:lnTo>
                      <a:pt x="1541" y="172"/>
                    </a:lnTo>
                    <a:lnTo>
                      <a:pt x="1654" y="134"/>
                    </a:lnTo>
                    <a:lnTo>
                      <a:pt x="1789" y="75"/>
                    </a:lnTo>
                    <a:lnTo>
                      <a:pt x="1896" y="48"/>
                    </a:lnTo>
                    <a:lnTo>
                      <a:pt x="1988" y="0"/>
                    </a:lnTo>
                    <a:lnTo>
                      <a:pt x="1956" y="86"/>
                    </a:lnTo>
                    <a:lnTo>
                      <a:pt x="1902" y="86"/>
                    </a:lnTo>
                    <a:lnTo>
                      <a:pt x="1832" y="102"/>
                    </a:lnTo>
                    <a:lnTo>
                      <a:pt x="1707" y="140"/>
                    </a:lnTo>
                    <a:lnTo>
                      <a:pt x="1616" y="177"/>
                    </a:lnTo>
                    <a:lnTo>
                      <a:pt x="1503" y="215"/>
                    </a:lnTo>
                    <a:lnTo>
                      <a:pt x="1428" y="254"/>
                    </a:lnTo>
                    <a:lnTo>
                      <a:pt x="1304" y="302"/>
                    </a:lnTo>
                    <a:lnTo>
                      <a:pt x="1222" y="302"/>
                    </a:lnTo>
                    <a:lnTo>
                      <a:pt x="1104" y="388"/>
                    </a:lnTo>
                    <a:lnTo>
                      <a:pt x="1023" y="426"/>
                    </a:lnTo>
                    <a:lnTo>
                      <a:pt x="921" y="463"/>
                    </a:lnTo>
                    <a:lnTo>
                      <a:pt x="792" y="507"/>
                    </a:lnTo>
                    <a:lnTo>
                      <a:pt x="689" y="533"/>
                    </a:lnTo>
                    <a:lnTo>
                      <a:pt x="619" y="566"/>
                    </a:lnTo>
                    <a:lnTo>
                      <a:pt x="555" y="598"/>
                    </a:lnTo>
                    <a:lnTo>
                      <a:pt x="539" y="684"/>
                    </a:lnTo>
                    <a:lnTo>
                      <a:pt x="539" y="889"/>
                    </a:lnTo>
                    <a:lnTo>
                      <a:pt x="539" y="1029"/>
                    </a:lnTo>
                    <a:lnTo>
                      <a:pt x="549" y="1148"/>
                    </a:lnTo>
                    <a:lnTo>
                      <a:pt x="517" y="1180"/>
                    </a:lnTo>
                    <a:lnTo>
                      <a:pt x="506" y="1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6110" name="Freeform 1054"/>
            <p:cNvSpPr>
              <a:spLocks/>
            </p:cNvSpPr>
            <p:nvPr/>
          </p:nvSpPr>
          <p:spPr bwMode="auto">
            <a:xfrm>
              <a:off x="985" y="2239"/>
              <a:ext cx="480" cy="333"/>
            </a:xfrm>
            <a:custGeom>
              <a:avLst/>
              <a:gdLst/>
              <a:ahLst/>
              <a:cxnLst>
                <a:cxn ang="0">
                  <a:pos x="6" y="97"/>
                </a:cxn>
                <a:cxn ang="0">
                  <a:pos x="124" y="70"/>
                </a:cxn>
                <a:cxn ang="0">
                  <a:pos x="194" y="38"/>
                </a:cxn>
                <a:cxn ang="0">
                  <a:pos x="243" y="0"/>
                </a:cxn>
                <a:cxn ang="0">
                  <a:pos x="291" y="49"/>
                </a:cxn>
                <a:cxn ang="0">
                  <a:pos x="366" y="119"/>
                </a:cxn>
                <a:cxn ang="0">
                  <a:pos x="432" y="156"/>
                </a:cxn>
                <a:cxn ang="0">
                  <a:pos x="480" y="205"/>
                </a:cxn>
                <a:cxn ang="0">
                  <a:pos x="453" y="248"/>
                </a:cxn>
                <a:cxn ang="0">
                  <a:pos x="356" y="291"/>
                </a:cxn>
                <a:cxn ang="0">
                  <a:pos x="259" y="333"/>
                </a:cxn>
                <a:cxn ang="0">
                  <a:pos x="216" y="333"/>
                </a:cxn>
                <a:cxn ang="0">
                  <a:pos x="156" y="258"/>
                </a:cxn>
                <a:cxn ang="0">
                  <a:pos x="97" y="210"/>
                </a:cxn>
                <a:cxn ang="0">
                  <a:pos x="38" y="178"/>
                </a:cxn>
                <a:cxn ang="0">
                  <a:pos x="0" y="124"/>
                </a:cxn>
                <a:cxn ang="0">
                  <a:pos x="6" y="97"/>
                </a:cxn>
              </a:cxnLst>
              <a:rect l="0" t="0" r="r" b="b"/>
              <a:pathLst>
                <a:path w="480" h="333">
                  <a:moveTo>
                    <a:pt x="6" y="97"/>
                  </a:moveTo>
                  <a:lnTo>
                    <a:pt x="124" y="70"/>
                  </a:lnTo>
                  <a:lnTo>
                    <a:pt x="194" y="38"/>
                  </a:lnTo>
                  <a:lnTo>
                    <a:pt x="243" y="0"/>
                  </a:lnTo>
                  <a:lnTo>
                    <a:pt x="291" y="49"/>
                  </a:lnTo>
                  <a:lnTo>
                    <a:pt x="366" y="119"/>
                  </a:lnTo>
                  <a:lnTo>
                    <a:pt x="432" y="156"/>
                  </a:lnTo>
                  <a:lnTo>
                    <a:pt x="480" y="205"/>
                  </a:lnTo>
                  <a:lnTo>
                    <a:pt x="453" y="248"/>
                  </a:lnTo>
                  <a:lnTo>
                    <a:pt x="356" y="291"/>
                  </a:lnTo>
                  <a:lnTo>
                    <a:pt x="259" y="333"/>
                  </a:lnTo>
                  <a:lnTo>
                    <a:pt x="216" y="333"/>
                  </a:lnTo>
                  <a:lnTo>
                    <a:pt x="156" y="258"/>
                  </a:lnTo>
                  <a:lnTo>
                    <a:pt x="97" y="210"/>
                  </a:lnTo>
                  <a:lnTo>
                    <a:pt x="38" y="178"/>
                  </a:lnTo>
                  <a:lnTo>
                    <a:pt x="0" y="124"/>
                  </a:lnTo>
                  <a:lnTo>
                    <a:pt x="6" y="9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1" name="Freeform 1055"/>
            <p:cNvSpPr>
              <a:spLocks/>
            </p:cNvSpPr>
            <p:nvPr/>
          </p:nvSpPr>
          <p:spPr bwMode="auto">
            <a:xfrm>
              <a:off x="1076" y="2240"/>
              <a:ext cx="103" cy="167"/>
            </a:xfrm>
            <a:custGeom>
              <a:avLst/>
              <a:gdLst/>
              <a:ahLst/>
              <a:cxnLst>
                <a:cxn ang="0">
                  <a:pos x="98" y="140"/>
                </a:cxn>
                <a:cxn ang="0">
                  <a:pos x="17" y="0"/>
                </a:cxn>
                <a:cxn ang="0">
                  <a:pos x="0" y="11"/>
                </a:cxn>
                <a:cxn ang="0">
                  <a:pos x="6" y="27"/>
                </a:cxn>
                <a:cxn ang="0">
                  <a:pos x="82" y="162"/>
                </a:cxn>
                <a:cxn ang="0">
                  <a:pos x="103" y="167"/>
                </a:cxn>
                <a:cxn ang="0">
                  <a:pos x="98" y="140"/>
                </a:cxn>
              </a:cxnLst>
              <a:rect l="0" t="0" r="r" b="b"/>
              <a:pathLst>
                <a:path w="103" h="167">
                  <a:moveTo>
                    <a:pt x="98" y="140"/>
                  </a:moveTo>
                  <a:lnTo>
                    <a:pt x="17" y="0"/>
                  </a:lnTo>
                  <a:lnTo>
                    <a:pt x="0" y="11"/>
                  </a:lnTo>
                  <a:lnTo>
                    <a:pt x="6" y="27"/>
                  </a:lnTo>
                  <a:lnTo>
                    <a:pt x="82" y="162"/>
                  </a:lnTo>
                  <a:lnTo>
                    <a:pt x="103" y="167"/>
                  </a:lnTo>
                  <a:lnTo>
                    <a:pt x="98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1059"/>
          <p:cNvGrpSpPr>
            <a:grpSpLocks/>
          </p:cNvGrpSpPr>
          <p:nvPr/>
        </p:nvGrpSpPr>
        <p:grpSpPr bwMode="auto">
          <a:xfrm>
            <a:off x="1531257" y="3270053"/>
            <a:ext cx="1074057" cy="1130498"/>
            <a:chOff x="844" y="1831"/>
            <a:chExt cx="592" cy="633"/>
          </a:xfrm>
        </p:grpSpPr>
        <p:sp>
          <p:nvSpPr>
            <p:cNvPr id="46113" name="Freeform 1057"/>
            <p:cNvSpPr>
              <a:spLocks/>
            </p:cNvSpPr>
            <p:nvPr/>
          </p:nvSpPr>
          <p:spPr bwMode="auto">
            <a:xfrm>
              <a:off x="1141" y="1831"/>
              <a:ext cx="295" cy="36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1" y="325"/>
                </a:cxn>
                <a:cxn ang="0">
                  <a:pos x="34" y="310"/>
                </a:cxn>
                <a:cxn ang="0">
                  <a:pos x="108" y="310"/>
                </a:cxn>
                <a:cxn ang="0">
                  <a:pos x="195" y="321"/>
                </a:cxn>
                <a:cxn ang="0">
                  <a:pos x="247" y="328"/>
                </a:cxn>
                <a:cxn ang="0">
                  <a:pos x="256" y="319"/>
                </a:cxn>
                <a:cxn ang="0">
                  <a:pos x="246" y="282"/>
                </a:cxn>
                <a:cxn ang="0">
                  <a:pos x="219" y="221"/>
                </a:cxn>
                <a:cxn ang="0">
                  <a:pos x="188" y="166"/>
                </a:cxn>
                <a:cxn ang="0">
                  <a:pos x="161" y="133"/>
                </a:cxn>
                <a:cxn ang="0">
                  <a:pos x="147" y="105"/>
                </a:cxn>
                <a:cxn ang="0">
                  <a:pos x="152" y="90"/>
                </a:cxn>
                <a:cxn ang="0">
                  <a:pos x="170" y="79"/>
                </a:cxn>
                <a:cxn ang="0">
                  <a:pos x="199" y="83"/>
                </a:cxn>
                <a:cxn ang="0">
                  <a:pos x="246" y="72"/>
                </a:cxn>
                <a:cxn ang="0">
                  <a:pos x="260" y="49"/>
                </a:cxn>
                <a:cxn ang="0">
                  <a:pos x="275" y="15"/>
                </a:cxn>
                <a:cxn ang="0">
                  <a:pos x="275" y="0"/>
                </a:cxn>
                <a:cxn ang="0">
                  <a:pos x="288" y="9"/>
                </a:cxn>
                <a:cxn ang="0">
                  <a:pos x="295" y="45"/>
                </a:cxn>
                <a:cxn ang="0">
                  <a:pos x="290" y="79"/>
                </a:cxn>
                <a:cxn ang="0">
                  <a:pos x="260" y="96"/>
                </a:cxn>
                <a:cxn ang="0">
                  <a:pos x="238" y="94"/>
                </a:cxn>
                <a:cxn ang="0">
                  <a:pos x="195" y="99"/>
                </a:cxn>
                <a:cxn ang="0">
                  <a:pos x="186" y="108"/>
                </a:cxn>
                <a:cxn ang="0">
                  <a:pos x="186" y="119"/>
                </a:cxn>
                <a:cxn ang="0">
                  <a:pos x="208" y="158"/>
                </a:cxn>
                <a:cxn ang="0">
                  <a:pos x="235" y="187"/>
                </a:cxn>
                <a:cxn ang="0">
                  <a:pos x="267" y="243"/>
                </a:cxn>
                <a:cxn ang="0">
                  <a:pos x="281" y="299"/>
                </a:cxn>
                <a:cxn ang="0">
                  <a:pos x="282" y="341"/>
                </a:cxn>
                <a:cxn ang="0">
                  <a:pos x="272" y="352"/>
                </a:cxn>
                <a:cxn ang="0">
                  <a:pos x="258" y="355"/>
                </a:cxn>
                <a:cxn ang="0">
                  <a:pos x="215" y="357"/>
                </a:cxn>
                <a:cxn ang="0">
                  <a:pos x="127" y="352"/>
                </a:cxn>
                <a:cxn ang="0">
                  <a:pos x="70" y="355"/>
                </a:cxn>
                <a:cxn ang="0">
                  <a:pos x="30" y="360"/>
                </a:cxn>
                <a:cxn ang="0">
                  <a:pos x="11" y="357"/>
                </a:cxn>
                <a:cxn ang="0">
                  <a:pos x="0" y="352"/>
                </a:cxn>
              </a:cxnLst>
              <a:rect l="0" t="0" r="r" b="b"/>
              <a:pathLst>
                <a:path w="295" h="360">
                  <a:moveTo>
                    <a:pt x="0" y="352"/>
                  </a:moveTo>
                  <a:lnTo>
                    <a:pt x="11" y="325"/>
                  </a:lnTo>
                  <a:lnTo>
                    <a:pt x="34" y="310"/>
                  </a:lnTo>
                  <a:lnTo>
                    <a:pt x="108" y="310"/>
                  </a:lnTo>
                  <a:lnTo>
                    <a:pt x="195" y="321"/>
                  </a:lnTo>
                  <a:lnTo>
                    <a:pt x="247" y="328"/>
                  </a:lnTo>
                  <a:lnTo>
                    <a:pt x="256" y="319"/>
                  </a:lnTo>
                  <a:lnTo>
                    <a:pt x="246" y="282"/>
                  </a:lnTo>
                  <a:lnTo>
                    <a:pt x="219" y="221"/>
                  </a:lnTo>
                  <a:lnTo>
                    <a:pt x="188" y="166"/>
                  </a:lnTo>
                  <a:lnTo>
                    <a:pt x="161" y="133"/>
                  </a:lnTo>
                  <a:lnTo>
                    <a:pt x="147" y="105"/>
                  </a:lnTo>
                  <a:lnTo>
                    <a:pt x="152" y="90"/>
                  </a:lnTo>
                  <a:lnTo>
                    <a:pt x="170" y="79"/>
                  </a:lnTo>
                  <a:lnTo>
                    <a:pt x="199" y="83"/>
                  </a:lnTo>
                  <a:lnTo>
                    <a:pt x="246" y="72"/>
                  </a:lnTo>
                  <a:lnTo>
                    <a:pt x="260" y="49"/>
                  </a:lnTo>
                  <a:lnTo>
                    <a:pt x="275" y="15"/>
                  </a:lnTo>
                  <a:lnTo>
                    <a:pt x="275" y="0"/>
                  </a:lnTo>
                  <a:lnTo>
                    <a:pt x="288" y="9"/>
                  </a:lnTo>
                  <a:lnTo>
                    <a:pt x="295" y="45"/>
                  </a:lnTo>
                  <a:lnTo>
                    <a:pt x="290" y="79"/>
                  </a:lnTo>
                  <a:lnTo>
                    <a:pt x="260" y="96"/>
                  </a:lnTo>
                  <a:lnTo>
                    <a:pt x="238" y="94"/>
                  </a:lnTo>
                  <a:lnTo>
                    <a:pt x="195" y="99"/>
                  </a:lnTo>
                  <a:lnTo>
                    <a:pt x="186" y="108"/>
                  </a:lnTo>
                  <a:lnTo>
                    <a:pt x="186" y="119"/>
                  </a:lnTo>
                  <a:lnTo>
                    <a:pt x="208" y="158"/>
                  </a:lnTo>
                  <a:lnTo>
                    <a:pt x="235" y="187"/>
                  </a:lnTo>
                  <a:lnTo>
                    <a:pt x="267" y="243"/>
                  </a:lnTo>
                  <a:lnTo>
                    <a:pt x="281" y="299"/>
                  </a:lnTo>
                  <a:lnTo>
                    <a:pt x="282" y="341"/>
                  </a:lnTo>
                  <a:lnTo>
                    <a:pt x="272" y="352"/>
                  </a:lnTo>
                  <a:lnTo>
                    <a:pt x="258" y="355"/>
                  </a:lnTo>
                  <a:lnTo>
                    <a:pt x="215" y="357"/>
                  </a:lnTo>
                  <a:lnTo>
                    <a:pt x="127" y="352"/>
                  </a:lnTo>
                  <a:lnTo>
                    <a:pt x="70" y="355"/>
                  </a:lnTo>
                  <a:lnTo>
                    <a:pt x="30" y="360"/>
                  </a:lnTo>
                  <a:lnTo>
                    <a:pt x="11" y="357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4" name="Freeform 1058"/>
            <p:cNvSpPr>
              <a:spLocks/>
            </p:cNvSpPr>
            <p:nvPr/>
          </p:nvSpPr>
          <p:spPr bwMode="auto">
            <a:xfrm>
              <a:off x="844" y="2062"/>
              <a:ext cx="406" cy="402"/>
            </a:xfrm>
            <a:custGeom>
              <a:avLst/>
              <a:gdLst/>
              <a:ahLst/>
              <a:cxnLst>
                <a:cxn ang="0">
                  <a:pos x="126" y="16"/>
                </a:cxn>
                <a:cxn ang="0">
                  <a:pos x="164" y="3"/>
                </a:cxn>
                <a:cxn ang="0">
                  <a:pos x="190" y="0"/>
                </a:cxn>
                <a:cxn ang="0">
                  <a:pos x="212" y="3"/>
                </a:cxn>
                <a:cxn ang="0">
                  <a:pos x="223" y="14"/>
                </a:cxn>
                <a:cxn ang="0">
                  <a:pos x="217" y="43"/>
                </a:cxn>
                <a:cxn ang="0">
                  <a:pos x="180" y="58"/>
                </a:cxn>
                <a:cxn ang="0">
                  <a:pos x="140" y="58"/>
                </a:cxn>
                <a:cxn ang="0">
                  <a:pos x="97" y="65"/>
                </a:cxn>
                <a:cxn ang="0">
                  <a:pos x="65" y="79"/>
                </a:cxn>
                <a:cxn ang="0">
                  <a:pos x="34" y="101"/>
                </a:cxn>
                <a:cxn ang="0">
                  <a:pos x="32" y="133"/>
                </a:cxn>
                <a:cxn ang="0">
                  <a:pos x="44" y="165"/>
                </a:cxn>
                <a:cxn ang="0">
                  <a:pos x="76" y="192"/>
                </a:cxn>
                <a:cxn ang="0">
                  <a:pos x="124" y="214"/>
                </a:cxn>
                <a:cxn ang="0">
                  <a:pos x="189" y="237"/>
                </a:cxn>
                <a:cxn ang="0">
                  <a:pos x="255" y="256"/>
                </a:cxn>
                <a:cxn ang="0">
                  <a:pos x="298" y="274"/>
                </a:cxn>
                <a:cxn ang="0">
                  <a:pos x="319" y="280"/>
                </a:cxn>
                <a:cxn ang="0">
                  <a:pos x="312" y="305"/>
                </a:cxn>
                <a:cxn ang="0">
                  <a:pos x="319" y="339"/>
                </a:cxn>
                <a:cxn ang="0">
                  <a:pos x="357" y="355"/>
                </a:cxn>
                <a:cxn ang="0">
                  <a:pos x="404" y="376"/>
                </a:cxn>
                <a:cxn ang="0">
                  <a:pos x="406" y="402"/>
                </a:cxn>
                <a:cxn ang="0">
                  <a:pos x="357" y="380"/>
                </a:cxn>
                <a:cxn ang="0">
                  <a:pos x="298" y="355"/>
                </a:cxn>
                <a:cxn ang="0">
                  <a:pos x="285" y="328"/>
                </a:cxn>
                <a:cxn ang="0">
                  <a:pos x="285" y="296"/>
                </a:cxn>
                <a:cxn ang="0">
                  <a:pos x="255" y="280"/>
                </a:cxn>
                <a:cxn ang="0">
                  <a:pos x="178" y="258"/>
                </a:cxn>
                <a:cxn ang="0">
                  <a:pos x="121" y="237"/>
                </a:cxn>
                <a:cxn ang="0">
                  <a:pos x="55" y="208"/>
                </a:cxn>
                <a:cxn ang="0">
                  <a:pos x="10" y="176"/>
                </a:cxn>
                <a:cxn ang="0">
                  <a:pos x="1" y="146"/>
                </a:cxn>
                <a:cxn ang="0">
                  <a:pos x="0" y="122"/>
                </a:cxn>
                <a:cxn ang="0">
                  <a:pos x="1" y="86"/>
                </a:cxn>
                <a:cxn ang="0">
                  <a:pos x="28" y="60"/>
                </a:cxn>
                <a:cxn ang="0">
                  <a:pos x="70" y="42"/>
                </a:cxn>
                <a:cxn ang="0">
                  <a:pos x="104" y="26"/>
                </a:cxn>
                <a:cxn ang="0">
                  <a:pos x="126" y="16"/>
                </a:cxn>
              </a:cxnLst>
              <a:rect l="0" t="0" r="r" b="b"/>
              <a:pathLst>
                <a:path w="406" h="402">
                  <a:moveTo>
                    <a:pt x="126" y="16"/>
                  </a:moveTo>
                  <a:lnTo>
                    <a:pt x="164" y="3"/>
                  </a:lnTo>
                  <a:lnTo>
                    <a:pt x="190" y="0"/>
                  </a:lnTo>
                  <a:lnTo>
                    <a:pt x="212" y="3"/>
                  </a:lnTo>
                  <a:lnTo>
                    <a:pt x="223" y="14"/>
                  </a:lnTo>
                  <a:lnTo>
                    <a:pt x="217" y="43"/>
                  </a:lnTo>
                  <a:lnTo>
                    <a:pt x="180" y="58"/>
                  </a:lnTo>
                  <a:lnTo>
                    <a:pt x="140" y="58"/>
                  </a:lnTo>
                  <a:lnTo>
                    <a:pt x="97" y="65"/>
                  </a:lnTo>
                  <a:lnTo>
                    <a:pt x="65" y="79"/>
                  </a:lnTo>
                  <a:lnTo>
                    <a:pt x="34" y="101"/>
                  </a:lnTo>
                  <a:lnTo>
                    <a:pt x="32" y="133"/>
                  </a:lnTo>
                  <a:lnTo>
                    <a:pt x="44" y="165"/>
                  </a:lnTo>
                  <a:lnTo>
                    <a:pt x="76" y="192"/>
                  </a:lnTo>
                  <a:lnTo>
                    <a:pt x="124" y="214"/>
                  </a:lnTo>
                  <a:lnTo>
                    <a:pt x="189" y="237"/>
                  </a:lnTo>
                  <a:lnTo>
                    <a:pt x="255" y="256"/>
                  </a:lnTo>
                  <a:lnTo>
                    <a:pt x="298" y="274"/>
                  </a:lnTo>
                  <a:lnTo>
                    <a:pt x="319" y="280"/>
                  </a:lnTo>
                  <a:lnTo>
                    <a:pt x="312" y="305"/>
                  </a:lnTo>
                  <a:lnTo>
                    <a:pt x="319" y="339"/>
                  </a:lnTo>
                  <a:lnTo>
                    <a:pt x="357" y="355"/>
                  </a:lnTo>
                  <a:lnTo>
                    <a:pt x="404" y="376"/>
                  </a:lnTo>
                  <a:lnTo>
                    <a:pt x="406" y="402"/>
                  </a:lnTo>
                  <a:lnTo>
                    <a:pt x="357" y="380"/>
                  </a:lnTo>
                  <a:lnTo>
                    <a:pt x="298" y="355"/>
                  </a:lnTo>
                  <a:lnTo>
                    <a:pt x="285" y="328"/>
                  </a:lnTo>
                  <a:lnTo>
                    <a:pt x="285" y="296"/>
                  </a:lnTo>
                  <a:lnTo>
                    <a:pt x="255" y="280"/>
                  </a:lnTo>
                  <a:lnTo>
                    <a:pt x="178" y="258"/>
                  </a:lnTo>
                  <a:lnTo>
                    <a:pt x="121" y="237"/>
                  </a:lnTo>
                  <a:lnTo>
                    <a:pt x="55" y="208"/>
                  </a:lnTo>
                  <a:lnTo>
                    <a:pt x="10" y="176"/>
                  </a:lnTo>
                  <a:lnTo>
                    <a:pt x="1" y="146"/>
                  </a:lnTo>
                  <a:lnTo>
                    <a:pt x="0" y="122"/>
                  </a:lnTo>
                  <a:lnTo>
                    <a:pt x="1" y="86"/>
                  </a:lnTo>
                  <a:lnTo>
                    <a:pt x="28" y="60"/>
                  </a:lnTo>
                  <a:lnTo>
                    <a:pt x="70" y="42"/>
                  </a:lnTo>
                  <a:lnTo>
                    <a:pt x="104" y="26"/>
                  </a:lnTo>
                  <a:lnTo>
                    <a:pt x="12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" name="Group 1077"/>
          <p:cNvGrpSpPr>
            <a:grpSpLocks/>
          </p:cNvGrpSpPr>
          <p:nvPr/>
        </p:nvGrpSpPr>
        <p:grpSpPr bwMode="auto">
          <a:xfrm>
            <a:off x="2696029" y="2571750"/>
            <a:ext cx="1074057" cy="1871663"/>
            <a:chOff x="1486" y="1153"/>
            <a:chExt cx="592" cy="1335"/>
          </a:xfrm>
        </p:grpSpPr>
        <p:sp>
          <p:nvSpPr>
            <p:cNvPr id="46116" name="Freeform 1060"/>
            <p:cNvSpPr>
              <a:spLocks/>
            </p:cNvSpPr>
            <p:nvPr/>
          </p:nvSpPr>
          <p:spPr bwMode="auto">
            <a:xfrm>
              <a:off x="1498" y="1212"/>
              <a:ext cx="310" cy="1258"/>
            </a:xfrm>
            <a:custGeom>
              <a:avLst/>
              <a:gdLst/>
              <a:ahLst/>
              <a:cxnLst>
                <a:cxn ang="0">
                  <a:pos x="305" y="226"/>
                </a:cxn>
                <a:cxn ang="0">
                  <a:pos x="310" y="273"/>
                </a:cxn>
                <a:cxn ang="0">
                  <a:pos x="310" y="522"/>
                </a:cxn>
                <a:cxn ang="0">
                  <a:pos x="288" y="856"/>
                </a:cxn>
                <a:cxn ang="0">
                  <a:pos x="290" y="1070"/>
                </a:cxn>
                <a:cxn ang="0">
                  <a:pos x="301" y="1217"/>
                </a:cxn>
                <a:cxn ang="0">
                  <a:pos x="290" y="1258"/>
                </a:cxn>
                <a:cxn ang="0">
                  <a:pos x="272" y="1249"/>
                </a:cxn>
                <a:cxn ang="0">
                  <a:pos x="167" y="1168"/>
                </a:cxn>
                <a:cxn ang="0">
                  <a:pos x="140" y="1152"/>
                </a:cxn>
                <a:cxn ang="0">
                  <a:pos x="124" y="1129"/>
                </a:cxn>
                <a:cxn ang="0">
                  <a:pos x="97" y="1098"/>
                </a:cxn>
                <a:cxn ang="0">
                  <a:pos x="61" y="1066"/>
                </a:cxn>
                <a:cxn ang="0">
                  <a:pos x="43" y="1023"/>
                </a:cxn>
                <a:cxn ang="0">
                  <a:pos x="0" y="986"/>
                </a:cxn>
                <a:cxn ang="0">
                  <a:pos x="0" y="964"/>
                </a:cxn>
                <a:cxn ang="0">
                  <a:pos x="23" y="935"/>
                </a:cxn>
                <a:cxn ang="0">
                  <a:pos x="32" y="898"/>
                </a:cxn>
                <a:cxn ang="0">
                  <a:pos x="27" y="878"/>
                </a:cxn>
                <a:cxn ang="0">
                  <a:pos x="16" y="845"/>
                </a:cxn>
                <a:cxn ang="0">
                  <a:pos x="12" y="822"/>
                </a:cxn>
                <a:cxn ang="0">
                  <a:pos x="29" y="786"/>
                </a:cxn>
                <a:cxn ang="0">
                  <a:pos x="29" y="762"/>
                </a:cxn>
                <a:cxn ang="0">
                  <a:pos x="11" y="714"/>
                </a:cxn>
                <a:cxn ang="0">
                  <a:pos x="11" y="687"/>
                </a:cxn>
                <a:cxn ang="0">
                  <a:pos x="21" y="666"/>
                </a:cxn>
                <a:cxn ang="0">
                  <a:pos x="39" y="641"/>
                </a:cxn>
                <a:cxn ang="0">
                  <a:pos x="38" y="598"/>
                </a:cxn>
                <a:cxn ang="0">
                  <a:pos x="27" y="563"/>
                </a:cxn>
                <a:cxn ang="0">
                  <a:pos x="38" y="522"/>
                </a:cxn>
                <a:cxn ang="0">
                  <a:pos x="48" y="512"/>
                </a:cxn>
                <a:cxn ang="0">
                  <a:pos x="39" y="474"/>
                </a:cxn>
                <a:cxn ang="0">
                  <a:pos x="16" y="434"/>
                </a:cxn>
                <a:cxn ang="0">
                  <a:pos x="11" y="408"/>
                </a:cxn>
                <a:cxn ang="0">
                  <a:pos x="16" y="383"/>
                </a:cxn>
                <a:cxn ang="0">
                  <a:pos x="45" y="361"/>
                </a:cxn>
                <a:cxn ang="0">
                  <a:pos x="43" y="343"/>
                </a:cxn>
                <a:cxn ang="0">
                  <a:pos x="12" y="286"/>
                </a:cxn>
                <a:cxn ang="0">
                  <a:pos x="2" y="240"/>
                </a:cxn>
                <a:cxn ang="0">
                  <a:pos x="11" y="215"/>
                </a:cxn>
                <a:cxn ang="0">
                  <a:pos x="39" y="192"/>
                </a:cxn>
                <a:cxn ang="0">
                  <a:pos x="32" y="172"/>
                </a:cxn>
                <a:cxn ang="0">
                  <a:pos x="12" y="149"/>
                </a:cxn>
                <a:cxn ang="0">
                  <a:pos x="12" y="124"/>
                </a:cxn>
                <a:cxn ang="0">
                  <a:pos x="45" y="107"/>
                </a:cxn>
                <a:cxn ang="0">
                  <a:pos x="59" y="89"/>
                </a:cxn>
                <a:cxn ang="0">
                  <a:pos x="32" y="52"/>
                </a:cxn>
                <a:cxn ang="0">
                  <a:pos x="32" y="32"/>
                </a:cxn>
                <a:cxn ang="0">
                  <a:pos x="64" y="20"/>
                </a:cxn>
                <a:cxn ang="0">
                  <a:pos x="66" y="0"/>
                </a:cxn>
                <a:cxn ang="0">
                  <a:pos x="102" y="52"/>
                </a:cxn>
                <a:cxn ang="0">
                  <a:pos x="145" y="106"/>
                </a:cxn>
                <a:cxn ang="0">
                  <a:pos x="199" y="149"/>
                </a:cxn>
                <a:cxn ang="0">
                  <a:pos x="242" y="183"/>
                </a:cxn>
                <a:cxn ang="0">
                  <a:pos x="288" y="210"/>
                </a:cxn>
                <a:cxn ang="0">
                  <a:pos x="305" y="226"/>
                </a:cxn>
              </a:cxnLst>
              <a:rect l="0" t="0" r="r" b="b"/>
              <a:pathLst>
                <a:path w="310" h="1258">
                  <a:moveTo>
                    <a:pt x="305" y="226"/>
                  </a:moveTo>
                  <a:lnTo>
                    <a:pt x="310" y="273"/>
                  </a:lnTo>
                  <a:lnTo>
                    <a:pt x="310" y="522"/>
                  </a:lnTo>
                  <a:lnTo>
                    <a:pt x="288" y="856"/>
                  </a:lnTo>
                  <a:lnTo>
                    <a:pt x="290" y="1070"/>
                  </a:lnTo>
                  <a:lnTo>
                    <a:pt x="301" y="1217"/>
                  </a:lnTo>
                  <a:lnTo>
                    <a:pt x="290" y="1258"/>
                  </a:lnTo>
                  <a:lnTo>
                    <a:pt x="272" y="1249"/>
                  </a:lnTo>
                  <a:lnTo>
                    <a:pt x="167" y="1168"/>
                  </a:lnTo>
                  <a:lnTo>
                    <a:pt x="140" y="1152"/>
                  </a:lnTo>
                  <a:lnTo>
                    <a:pt x="124" y="1129"/>
                  </a:lnTo>
                  <a:lnTo>
                    <a:pt x="97" y="1098"/>
                  </a:lnTo>
                  <a:lnTo>
                    <a:pt x="61" y="1066"/>
                  </a:lnTo>
                  <a:lnTo>
                    <a:pt x="43" y="1023"/>
                  </a:lnTo>
                  <a:lnTo>
                    <a:pt x="0" y="986"/>
                  </a:lnTo>
                  <a:lnTo>
                    <a:pt x="0" y="964"/>
                  </a:lnTo>
                  <a:lnTo>
                    <a:pt x="23" y="935"/>
                  </a:lnTo>
                  <a:lnTo>
                    <a:pt x="32" y="898"/>
                  </a:lnTo>
                  <a:lnTo>
                    <a:pt x="27" y="878"/>
                  </a:lnTo>
                  <a:lnTo>
                    <a:pt x="16" y="845"/>
                  </a:lnTo>
                  <a:lnTo>
                    <a:pt x="12" y="822"/>
                  </a:lnTo>
                  <a:lnTo>
                    <a:pt x="29" y="786"/>
                  </a:lnTo>
                  <a:lnTo>
                    <a:pt x="29" y="762"/>
                  </a:lnTo>
                  <a:lnTo>
                    <a:pt x="11" y="714"/>
                  </a:lnTo>
                  <a:lnTo>
                    <a:pt x="11" y="687"/>
                  </a:lnTo>
                  <a:lnTo>
                    <a:pt x="21" y="666"/>
                  </a:lnTo>
                  <a:lnTo>
                    <a:pt x="39" y="641"/>
                  </a:lnTo>
                  <a:lnTo>
                    <a:pt x="38" y="598"/>
                  </a:lnTo>
                  <a:lnTo>
                    <a:pt x="27" y="563"/>
                  </a:lnTo>
                  <a:lnTo>
                    <a:pt x="38" y="522"/>
                  </a:lnTo>
                  <a:lnTo>
                    <a:pt x="48" y="512"/>
                  </a:lnTo>
                  <a:lnTo>
                    <a:pt x="39" y="474"/>
                  </a:lnTo>
                  <a:lnTo>
                    <a:pt x="16" y="434"/>
                  </a:lnTo>
                  <a:lnTo>
                    <a:pt x="11" y="408"/>
                  </a:lnTo>
                  <a:lnTo>
                    <a:pt x="16" y="383"/>
                  </a:lnTo>
                  <a:lnTo>
                    <a:pt x="45" y="361"/>
                  </a:lnTo>
                  <a:lnTo>
                    <a:pt x="43" y="343"/>
                  </a:lnTo>
                  <a:lnTo>
                    <a:pt x="12" y="286"/>
                  </a:lnTo>
                  <a:lnTo>
                    <a:pt x="2" y="240"/>
                  </a:lnTo>
                  <a:lnTo>
                    <a:pt x="11" y="215"/>
                  </a:lnTo>
                  <a:lnTo>
                    <a:pt x="39" y="192"/>
                  </a:lnTo>
                  <a:lnTo>
                    <a:pt x="32" y="172"/>
                  </a:lnTo>
                  <a:lnTo>
                    <a:pt x="12" y="149"/>
                  </a:lnTo>
                  <a:lnTo>
                    <a:pt x="12" y="124"/>
                  </a:lnTo>
                  <a:lnTo>
                    <a:pt x="45" y="107"/>
                  </a:lnTo>
                  <a:lnTo>
                    <a:pt x="59" y="89"/>
                  </a:lnTo>
                  <a:lnTo>
                    <a:pt x="32" y="52"/>
                  </a:lnTo>
                  <a:lnTo>
                    <a:pt x="32" y="32"/>
                  </a:lnTo>
                  <a:lnTo>
                    <a:pt x="64" y="20"/>
                  </a:lnTo>
                  <a:lnTo>
                    <a:pt x="66" y="0"/>
                  </a:lnTo>
                  <a:lnTo>
                    <a:pt x="102" y="52"/>
                  </a:lnTo>
                  <a:lnTo>
                    <a:pt x="145" y="106"/>
                  </a:lnTo>
                  <a:lnTo>
                    <a:pt x="199" y="149"/>
                  </a:lnTo>
                  <a:lnTo>
                    <a:pt x="242" y="183"/>
                  </a:lnTo>
                  <a:lnTo>
                    <a:pt x="288" y="210"/>
                  </a:lnTo>
                  <a:lnTo>
                    <a:pt x="305" y="2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7" name="Freeform 1061"/>
            <p:cNvSpPr>
              <a:spLocks/>
            </p:cNvSpPr>
            <p:nvPr/>
          </p:nvSpPr>
          <p:spPr bwMode="auto">
            <a:xfrm>
              <a:off x="1486" y="1231"/>
              <a:ext cx="90" cy="959"/>
            </a:xfrm>
            <a:custGeom>
              <a:avLst/>
              <a:gdLst/>
              <a:ahLst/>
              <a:cxnLst>
                <a:cxn ang="0">
                  <a:pos x="61" y="32"/>
                </a:cxn>
                <a:cxn ang="0">
                  <a:pos x="90" y="66"/>
                </a:cxn>
                <a:cxn ang="0">
                  <a:pos x="72" y="93"/>
                </a:cxn>
                <a:cxn ang="0">
                  <a:pos x="34" y="112"/>
                </a:cxn>
                <a:cxn ang="0">
                  <a:pos x="49" y="139"/>
                </a:cxn>
                <a:cxn ang="0">
                  <a:pos x="67" y="173"/>
                </a:cxn>
                <a:cxn ang="0">
                  <a:pos x="45" y="195"/>
                </a:cxn>
                <a:cxn ang="0">
                  <a:pos x="27" y="222"/>
                </a:cxn>
                <a:cxn ang="0">
                  <a:pos x="45" y="271"/>
                </a:cxn>
                <a:cxn ang="0">
                  <a:pos x="67" y="314"/>
                </a:cxn>
                <a:cxn ang="0">
                  <a:pos x="61" y="352"/>
                </a:cxn>
                <a:cxn ang="0">
                  <a:pos x="34" y="384"/>
                </a:cxn>
                <a:cxn ang="0">
                  <a:pos x="65" y="452"/>
                </a:cxn>
                <a:cxn ang="0">
                  <a:pos x="77" y="495"/>
                </a:cxn>
                <a:cxn ang="0">
                  <a:pos x="54" y="527"/>
                </a:cxn>
                <a:cxn ang="0">
                  <a:pos x="59" y="576"/>
                </a:cxn>
                <a:cxn ang="0">
                  <a:pos x="76" y="624"/>
                </a:cxn>
                <a:cxn ang="0">
                  <a:pos x="56" y="651"/>
                </a:cxn>
                <a:cxn ang="0">
                  <a:pos x="29" y="683"/>
                </a:cxn>
                <a:cxn ang="0">
                  <a:pos x="56" y="742"/>
                </a:cxn>
                <a:cxn ang="0">
                  <a:pos x="67" y="782"/>
                </a:cxn>
                <a:cxn ang="0">
                  <a:pos x="43" y="791"/>
                </a:cxn>
                <a:cxn ang="0">
                  <a:pos x="49" y="856"/>
                </a:cxn>
                <a:cxn ang="0">
                  <a:pos x="61" y="890"/>
                </a:cxn>
                <a:cxn ang="0">
                  <a:pos x="43" y="928"/>
                </a:cxn>
                <a:cxn ang="0">
                  <a:pos x="2" y="948"/>
                </a:cxn>
                <a:cxn ang="0">
                  <a:pos x="32" y="883"/>
                </a:cxn>
                <a:cxn ang="0">
                  <a:pos x="18" y="828"/>
                </a:cxn>
                <a:cxn ang="0">
                  <a:pos x="22" y="782"/>
                </a:cxn>
                <a:cxn ang="0">
                  <a:pos x="34" y="759"/>
                </a:cxn>
                <a:cxn ang="0">
                  <a:pos x="7" y="701"/>
                </a:cxn>
                <a:cxn ang="0">
                  <a:pos x="7" y="642"/>
                </a:cxn>
                <a:cxn ang="0">
                  <a:pos x="40" y="615"/>
                </a:cxn>
                <a:cxn ang="0">
                  <a:pos x="32" y="572"/>
                </a:cxn>
                <a:cxn ang="0">
                  <a:pos x="23" y="522"/>
                </a:cxn>
                <a:cxn ang="0">
                  <a:pos x="49" y="490"/>
                </a:cxn>
                <a:cxn ang="0">
                  <a:pos x="38" y="454"/>
                </a:cxn>
                <a:cxn ang="0">
                  <a:pos x="7" y="398"/>
                </a:cxn>
                <a:cxn ang="0">
                  <a:pos x="13" y="361"/>
                </a:cxn>
                <a:cxn ang="0">
                  <a:pos x="40" y="330"/>
                </a:cxn>
                <a:cxn ang="0">
                  <a:pos x="11" y="259"/>
                </a:cxn>
                <a:cxn ang="0">
                  <a:pos x="0" y="216"/>
                </a:cxn>
                <a:cxn ang="0">
                  <a:pos x="23" y="184"/>
                </a:cxn>
                <a:cxn ang="0">
                  <a:pos x="34" y="163"/>
                </a:cxn>
                <a:cxn ang="0">
                  <a:pos x="7" y="129"/>
                </a:cxn>
                <a:cxn ang="0">
                  <a:pos x="18" y="96"/>
                </a:cxn>
                <a:cxn ang="0">
                  <a:pos x="49" y="75"/>
                </a:cxn>
                <a:cxn ang="0">
                  <a:pos x="50" y="50"/>
                </a:cxn>
                <a:cxn ang="0">
                  <a:pos x="34" y="17"/>
                </a:cxn>
              </a:cxnLst>
              <a:rect l="0" t="0" r="r" b="b"/>
              <a:pathLst>
                <a:path w="90" h="959">
                  <a:moveTo>
                    <a:pt x="45" y="0"/>
                  </a:moveTo>
                  <a:lnTo>
                    <a:pt x="61" y="32"/>
                  </a:lnTo>
                  <a:lnTo>
                    <a:pt x="76" y="53"/>
                  </a:lnTo>
                  <a:lnTo>
                    <a:pt x="90" y="66"/>
                  </a:lnTo>
                  <a:lnTo>
                    <a:pt x="86" y="82"/>
                  </a:lnTo>
                  <a:lnTo>
                    <a:pt x="72" y="93"/>
                  </a:lnTo>
                  <a:lnTo>
                    <a:pt x="50" y="98"/>
                  </a:lnTo>
                  <a:lnTo>
                    <a:pt x="34" y="112"/>
                  </a:lnTo>
                  <a:lnTo>
                    <a:pt x="38" y="129"/>
                  </a:lnTo>
                  <a:lnTo>
                    <a:pt x="49" y="139"/>
                  </a:lnTo>
                  <a:lnTo>
                    <a:pt x="67" y="161"/>
                  </a:lnTo>
                  <a:lnTo>
                    <a:pt x="67" y="173"/>
                  </a:lnTo>
                  <a:lnTo>
                    <a:pt x="61" y="184"/>
                  </a:lnTo>
                  <a:lnTo>
                    <a:pt x="45" y="195"/>
                  </a:lnTo>
                  <a:lnTo>
                    <a:pt x="29" y="206"/>
                  </a:lnTo>
                  <a:lnTo>
                    <a:pt x="27" y="222"/>
                  </a:lnTo>
                  <a:lnTo>
                    <a:pt x="32" y="239"/>
                  </a:lnTo>
                  <a:lnTo>
                    <a:pt x="45" y="271"/>
                  </a:lnTo>
                  <a:lnTo>
                    <a:pt x="56" y="296"/>
                  </a:lnTo>
                  <a:lnTo>
                    <a:pt x="67" y="314"/>
                  </a:lnTo>
                  <a:lnTo>
                    <a:pt x="67" y="334"/>
                  </a:lnTo>
                  <a:lnTo>
                    <a:pt x="61" y="352"/>
                  </a:lnTo>
                  <a:lnTo>
                    <a:pt x="45" y="368"/>
                  </a:lnTo>
                  <a:lnTo>
                    <a:pt x="34" y="384"/>
                  </a:lnTo>
                  <a:lnTo>
                    <a:pt x="38" y="411"/>
                  </a:lnTo>
                  <a:lnTo>
                    <a:pt x="65" y="452"/>
                  </a:lnTo>
                  <a:lnTo>
                    <a:pt x="76" y="474"/>
                  </a:lnTo>
                  <a:lnTo>
                    <a:pt x="77" y="495"/>
                  </a:lnTo>
                  <a:lnTo>
                    <a:pt x="67" y="511"/>
                  </a:lnTo>
                  <a:lnTo>
                    <a:pt x="54" y="527"/>
                  </a:lnTo>
                  <a:lnTo>
                    <a:pt x="50" y="549"/>
                  </a:lnTo>
                  <a:lnTo>
                    <a:pt x="59" y="576"/>
                  </a:lnTo>
                  <a:lnTo>
                    <a:pt x="70" y="604"/>
                  </a:lnTo>
                  <a:lnTo>
                    <a:pt x="76" y="624"/>
                  </a:lnTo>
                  <a:lnTo>
                    <a:pt x="70" y="637"/>
                  </a:lnTo>
                  <a:lnTo>
                    <a:pt x="56" y="651"/>
                  </a:lnTo>
                  <a:lnTo>
                    <a:pt x="38" y="667"/>
                  </a:lnTo>
                  <a:lnTo>
                    <a:pt x="29" y="683"/>
                  </a:lnTo>
                  <a:lnTo>
                    <a:pt x="38" y="712"/>
                  </a:lnTo>
                  <a:lnTo>
                    <a:pt x="56" y="742"/>
                  </a:lnTo>
                  <a:lnTo>
                    <a:pt x="65" y="764"/>
                  </a:lnTo>
                  <a:lnTo>
                    <a:pt x="67" y="782"/>
                  </a:lnTo>
                  <a:lnTo>
                    <a:pt x="61" y="791"/>
                  </a:lnTo>
                  <a:lnTo>
                    <a:pt x="43" y="791"/>
                  </a:lnTo>
                  <a:lnTo>
                    <a:pt x="38" y="830"/>
                  </a:lnTo>
                  <a:lnTo>
                    <a:pt x="49" y="856"/>
                  </a:lnTo>
                  <a:lnTo>
                    <a:pt x="59" y="874"/>
                  </a:lnTo>
                  <a:lnTo>
                    <a:pt x="61" y="890"/>
                  </a:lnTo>
                  <a:lnTo>
                    <a:pt x="61" y="905"/>
                  </a:lnTo>
                  <a:lnTo>
                    <a:pt x="43" y="928"/>
                  </a:lnTo>
                  <a:lnTo>
                    <a:pt x="18" y="959"/>
                  </a:lnTo>
                  <a:lnTo>
                    <a:pt x="2" y="948"/>
                  </a:lnTo>
                  <a:lnTo>
                    <a:pt x="7" y="923"/>
                  </a:lnTo>
                  <a:lnTo>
                    <a:pt x="32" y="883"/>
                  </a:lnTo>
                  <a:lnTo>
                    <a:pt x="29" y="858"/>
                  </a:lnTo>
                  <a:lnTo>
                    <a:pt x="18" y="828"/>
                  </a:lnTo>
                  <a:lnTo>
                    <a:pt x="11" y="803"/>
                  </a:lnTo>
                  <a:lnTo>
                    <a:pt x="22" y="782"/>
                  </a:lnTo>
                  <a:lnTo>
                    <a:pt x="32" y="775"/>
                  </a:lnTo>
                  <a:lnTo>
                    <a:pt x="34" y="759"/>
                  </a:lnTo>
                  <a:lnTo>
                    <a:pt x="22" y="728"/>
                  </a:lnTo>
                  <a:lnTo>
                    <a:pt x="7" y="701"/>
                  </a:lnTo>
                  <a:lnTo>
                    <a:pt x="0" y="674"/>
                  </a:lnTo>
                  <a:lnTo>
                    <a:pt x="7" y="642"/>
                  </a:lnTo>
                  <a:lnTo>
                    <a:pt x="32" y="630"/>
                  </a:lnTo>
                  <a:lnTo>
                    <a:pt x="40" y="615"/>
                  </a:lnTo>
                  <a:lnTo>
                    <a:pt x="38" y="594"/>
                  </a:lnTo>
                  <a:lnTo>
                    <a:pt x="32" y="572"/>
                  </a:lnTo>
                  <a:lnTo>
                    <a:pt x="23" y="544"/>
                  </a:lnTo>
                  <a:lnTo>
                    <a:pt x="23" y="522"/>
                  </a:lnTo>
                  <a:lnTo>
                    <a:pt x="34" y="508"/>
                  </a:lnTo>
                  <a:lnTo>
                    <a:pt x="49" y="490"/>
                  </a:lnTo>
                  <a:lnTo>
                    <a:pt x="49" y="479"/>
                  </a:lnTo>
                  <a:lnTo>
                    <a:pt x="38" y="454"/>
                  </a:lnTo>
                  <a:lnTo>
                    <a:pt x="16" y="422"/>
                  </a:lnTo>
                  <a:lnTo>
                    <a:pt x="7" y="398"/>
                  </a:lnTo>
                  <a:lnTo>
                    <a:pt x="7" y="379"/>
                  </a:lnTo>
                  <a:lnTo>
                    <a:pt x="13" y="361"/>
                  </a:lnTo>
                  <a:lnTo>
                    <a:pt x="27" y="346"/>
                  </a:lnTo>
                  <a:lnTo>
                    <a:pt x="40" y="330"/>
                  </a:lnTo>
                  <a:lnTo>
                    <a:pt x="40" y="318"/>
                  </a:lnTo>
                  <a:lnTo>
                    <a:pt x="11" y="259"/>
                  </a:lnTo>
                  <a:lnTo>
                    <a:pt x="5" y="237"/>
                  </a:lnTo>
                  <a:lnTo>
                    <a:pt x="0" y="216"/>
                  </a:lnTo>
                  <a:lnTo>
                    <a:pt x="11" y="198"/>
                  </a:lnTo>
                  <a:lnTo>
                    <a:pt x="23" y="184"/>
                  </a:lnTo>
                  <a:lnTo>
                    <a:pt x="34" y="173"/>
                  </a:lnTo>
                  <a:lnTo>
                    <a:pt x="34" y="163"/>
                  </a:lnTo>
                  <a:lnTo>
                    <a:pt x="23" y="146"/>
                  </a:lnTo>
                  <a:lnTo>
                    <a:pt x="7" y="129"/>
                  </a:lnTo>
                  <a:lnTo>
                    <a:pt x="7" y="112"/>
                  </a:lnTo>
                  <a:lnTo>
                    <a:pt x="18" y="96"/>
                  </a:lnTo>
                  <a:lnTo>
                    <a:pt x="34" y="82"/>
                  </a:lnTo>
                  <a:lnTo>
                    <a:pt x="49" y="75"/>
                  </a:lnTo>
                  <a:lnTo>
                    <a:pt x="56" y="64"/>
                  </a:lnTo>
                  <a:lnTo>
                    <a:pt x="50" y="50"/>
                  </a:lnTo>
                  <a:lnTo>
                    <a:pt x="40" y="34"/>
                  </a:lnTo>
                  <a:lnTo>
                    <a:pt x="34" y="1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8" name="Freeform 1062"/>
            <p:cNvSpPr>
              <a:spLocks/>
            </p:cNvSpPr>
            <p:nvPr/>
          </p:nvSpPr>
          <p:spPr bwMode="auto">
            <a:xfrm>
              <a:off x="1729" y="1465"/>
              <a:ext cx="84" cy="775"/>
            </a:xfrm>
            <a:custGeom>
              <a:avLst/>
              <a:gdLst/>
              <a:ahLst/>
              <a:cxnLst>
                <a:cxn ang="0">
                  <a:pos x="75" y="21"/>
                </a:cxn>
                <a:cxn ang="0">
                  <a:pos x="79" y="75"/>
                </a:cxn>
                <a:cxn ang="0">
                  <a:pos x="43" y="97"/>
                </a:cxn>
                <a:cxn ang="0">
                  <a:pos x="54" y="156"/>
                </a:cxn>
                <a:cxn ang="0">
                  <a:pos x="70" y="213"/>
                </a:cxn>
                <a:cxn ang="0">
                  <a:pos x="48" y="242"/>
                </a:cxn>
                <a:cxn ang="0">
                  <a:pos x="54" y="290"/>
                </a:cxn>
                <a:cxn ang="0">
                  <a:pos x="70" y="342"/>
                </a:cxn>
                <a:cxn ang="0">
                  <a:pos x="59" y="380"/>
                </a:cxn>
                <a:cxn ang="0">
                  <a:pos x="41" y="414"/>
                </a:cxn>
                <a:cxn ang="0">
                  <a:pos x="64" y="482"/>
                </a:cxn>
                <a:cxn ang="0">
                  <a:pos x="70" y="527"/>
                </a:cxn>
                <a:cxn ang="0">
                  <a:pos x="30" y="559"/>
                </a:cxn>
                <a:cxn ang="0">
                  <a:pos x="41" y="628"/>
                </a:cxn>
                <a:cxn ang="0">
                  <a:pos x="52" y="687"/>
                </a:cxn>
                <a:cxn ang="0">
                  <a:pos x="30" y="721"/>
                </a:cxn>
                <a:cxn ang="0">
                  <a:pos x="20" y="768"/>
                </a:cxn>
                <a:cxn ang="0">
                  <a:pos x="9" y="748"/>
                </a:cxn>
                <a:cxn ang="0">
                  <a:pos x="30" y="694"/>
                </a:cxn>
                <a:cxn ang="0">
                  <a:pos x="20" y="613"/>
                </a:cxn>
                <a:cxn ang="0">
                  <a:pos x="14" y="554"/>
                </a:cxn>
                <a:cxn ang="0">
                  <a:pos x="43" y="514"/>
                </a:cxn>
                <a:cxn ang="0">
                  <a:pos x="20" y="457"/>
                </a:cxn>
                <a:cxn ang="0">
                  <a:pos x="14" y="403"/>
                </a:cxn>
                <a:cxn ang="0">
                  <a:pos x="36" y="360"/>
                </a:cxn>
                <a:cxn ang="0">
                  <a:pos x="46" y="328"/>
                </a:cxn>
                <a:cxn ang="0">
                  <a:pos x="25" y="274"/>
                </a:cxn>
                <a:cxn ang="0">
                  <a:pos x="30" y="229"/>
                </a:cxn>
                <a:cxn ang="0">
                  <a:pos x="43" y="197"/>
                </a:cxn>
                <a:cxn ang="0">
                  <a:pos x="27" y="149"/>
                </a:cxn>
                <a:cxn ang="0">
                  <a:pos x="21" y="95"/>
                </a:cxn>
                <a:cxn ang="0">
                  <a:pos x="46" y="59"/>
                </a:cxn>
                <a:cxn ang="0">
                  <a:pos x="48" y="25"/>
                </a:cxn>
                <a:cxn ang="0">
                  <a:pos x="64" y="0"/>
                </a:cxn>
              </a:cxnLst>
              <a:rect l="0" t="0" r="r" b="b"/>
              <a:pathLst>
                <a:path w="84" h="775">
                  <a:moveTo>
                    <a:pt x="64" y="0"/>
                  </a:moveTo>
                  <a:lnTo>
                    <a:pt x="75" y="21"/>
                  </a:lnTo>
                  <a:lnTo>
                    <a:pt x="84" y="59"/>
                  </a:lnTo>
                  <a:lnTo>
                    <a:pt x="79" y="75"/>
                  </a:lnTo>
                  <a:lnTo>
                    <a:pt x="57" y="86"/>
                  </a:lnTo>
                  <a:lnTo>
                    <a:pt x="43" y="97"/>
                  </a:lnTo>
                  <a:lnTo>
                    <a:pt x="43" y="127"/>
                  </a:lnTo>
                  <a:lnTo>
                    <a:pt x="54" y="156"/>
                  </a:lnTo>
                  <a:lnTo>
                    <a:pt x="68" y="176"/>
                  </a:lnTo>
                  <a:lnTo>
                    <a:pt x="70" y="213"/>
                  </a:lnTo>
                  <a:lnTo>
                    <a:pt x="62" y="226"/>
                  </a:lnTo>
                  <a:lnTo>
                    <a:pt x="48" y="242"/>
                  </a:lnTo>
                  <a:lnTo>
                    <a:pt x="46" y="267"/>
                  </a:lnTo>
                  <a:lnTo>
                    <a:pt x="54" y="290"/>
                  </a:lnTo>
                  <a:lnTo>
                    <a:pt x="64" y="310"/>
                  </a:lnTo>
                  <a:lnTo>
                    <a:pt x="70" y="342"/>
                  </a:lnTo>
                  <a:lnTo>
                    <a:pt x="70" y="360"/>
                  </a:lnTo>
                  <a:lnTo>
                    <a:pt x="59" y="380"/>
                  </a:lnTo>
                  <a:lnTo>
                    <a:pt x="41" y="398"/>
                  </a:lnTo>
                  <a:lnTo>
                    <a:pt x="41" y="414"/>
                  </a:lnTo>
                  <a:lnTo>
                    <a:pt x="46" y="462"/>
                  </a:lnTo>
                  <a:lnTo>
                    <a:pt x="64" y="482"/>
                  </a:lnTo>
                  <a:lnTo>
                    <a:pt x="75" y="503"/>
                  </a:lnTo>
                  <a:lnTo>
                    <a:pt x="70" y="527"/>
                  </a:lnTo>
                  <a:lnTo>
                    <a:pt x="43" y="543"/>
                  </a:lnTo>
                  <a:lnTo>
                    <a:pt x="30" y="559"/>
                  </a:lnTo>
                  <a:lnTo>
                    <a:pt x="27" y="589"/>
                  </a:lnTo>
                  <a:lnTo>
                    <a:pt x="41" y="628"/>
                  </a:lnTo>
                  <a:lnTo>
                    <a:pt x="52" y="666"/>
                  </a:lnTo>
                  <a:lnTo>
                    <a:pt x="52" y="687"/>
                  </a:lnTo>
                  <a:lnTo>
                    <a:pt x="46" y="716"/>
                  </a:lnTo>
                  <a:lnTo>
                    <a:pt x="30" y="721"/>
                  </a:lnTo>
                  <a:lnTo>
                    <a:pt x="20" y="743"/>
                  </a:lnTo>
                  <a:lnTo>
                    <a:pt x="20" y="768"/>
                  </a:lnTo>
                  <a:lnTo>
                    <a:pt x="0" y="775"/>
                  </a:lnTo>
                  <a:lnTo>
                    <a:pt x="9" y="748"/>
                  </a:lnTo>
                  <a:lnTo>
                    <a:pt x="25" y="716"/>
                  </a:lnTo>
                  <a:lnTo>
                    <a:pt x="30" y="694"/>
                  </a:lnTo>
                  <a:lnTo>
                    <a:pt x="30" y="651"/>
                  </a:lnTo>
                  <a:lnTo>
                    <a:pt x="20" y="613"/>
                  </a:lnTo>
                  <a:lnTo>
                    <a:pt x="16" y="584"/>
                  </a:lnTo>
                  <a:lnTo>
                    <a:pt x="14" y="554"/>
                  </a:lnTo>
                  <a:lnTo>
                    <a:pt x="32" y="530"/>
                  </a:lnTo>
                  <a:lnTo>
                    <a:pt x="43" y="514"/>
                  </a:lnTo>
                  <a:lnTo>
                    <a:pt x="36" y="482"/>
                  </a:lnTo>
                  <a:lnTo>
                    <a:pt x="20" y="457"/>
                  </a:lnTo>
                  <a:lnTo>
                    <a:pt x="16" y="435"/>
                  </a:lnTo>
                  <a:lnTo>
                    <a:pt x="14" y="403"/>
                  </a:lnTo>
                  <a:lnTo>
                    <a:pt x="21" y="382"/>
                  </a:lnTo>
                  <a:lnTo>
                    <a:pt x="36" y="360"/>
                  </a:lnTo>
                  <a:lnTo>
                    <a:pt x="46" y="344"/>
                  </a:lnTo>
                  <a:lnTo>
                    <a:pt x="46" y="328"/>
                  </a:lnTo>
                  <a:lnTo>
                    <a:pt x="36" y="310"/>
                  </a:lnTo>
                  <a:lnTo>
                    <a:pt x="25" y="274"/>
                  </a:lnTo>
                  <a:lnTo>
                    <a:pt x="25" y="251"/>
                  </a:lnTo>
                  <a:lnTo>
                    <a:pt x="30" y="229"/>
                  </a:lnTo>
                  <a:lnTo>
                    <a:pt x="41" y="213"/>
                  </a:lnTo>
                  <a:lnTo>
                    <a:pt x="43" y="197"/>
                  </a:lnTo>
                  <a:lnTo>
                    <a:pt x="41" y="177"/>
                  </a:lnTo>
                  <a:lnTo>
                    <a:pt x="27" y="149"/>
                  </a:lnTo>
                  <a:lnTo>
                    <a:pt x="20" y="129"/>
                  </a:lnTo>
                  <a:lnTo>
                    <a:pt x="21" y="95"/>
                  </a:lnTo>
                  <a:lnTo>
                    <a:pt x="32" y="81"/>
                  </a:lnTo>
                  <a:lnTo>
                    <a:pt x="46" y="59"/>
                  </a:lnTo>
                  <a:lnTo>
                    <a:pt x="54" y="41"/>
                  </a:lnTo>
                  <a:lnTo>
                    <a:pt x="48" y="25"/>
                  </a:lnTo>
                  <a:lnTo>
                    <a:pt x="52" y="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19" name="Freeform 1063"/>
            <p:cNvSpPr>
              <a:spLocks/>
            </p:cNvSpPr>
            <p:nvPr/>
          </p:nvSpPr>
          <p:spPr bwMode="auto">
            <a:xfrm>
              <a:off x="1594" y="1372"/>
              <a:ext cx="193" cy="167"/>
            </a:xfrm>
            <a:custGeom>
              <a:avLst/>
              <a:gdLst/>
              <a:ahLst/>
              <a:cxnLst>
                <a:cxn ang="0">
                  <a:pos x="193" y="135"/>
                </a:cxn>
                <a:cxn ang="0">
                  <a:pos x="134" y="86"/>
                </a:cxn>
                <a:cxn ang="0">
                  <a:pos x="85" y="43"/>
                </a:cxn>
                <a:cxn ang="0">
                  <a:pos x="41" y="0"/>
                </a:cxn>
                <a:cxn ang="0">
                  <a:pos x="0" y="0"/>
                </a:cxn>
                <a:cxn ang="0">
                  <a:pos x="96" y="70"/>
                </a:cxn>
                <a:cxn ang="0">
                  <a:pos x="142" y="113"/>
                </a:cxn>
                <a:cxn ang="0">
                  <a:pos x="182" y="167"/>
                </a:cxn>
                <a:cxn ang="0">
                  <a:pos x="193" y="135"/>
                </a:cxn>
              </a:cxnLst>
              <a:rect l="0" t="0" r="r" b="b"/>
              <a:pathLst>
                <a:path w="193" h="167">
                  <a:moveTo>
                    <a:pt x="193" y="135"/>
                  </a:moveTo>
                  <a:lnTo>
                    <a:pt x="134" y="86"/>
                  </a:lnTo>
                  <a:lnTo>
                    <a:pt x="85" y="4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96" y="70"/>
                  </a:lnTo>
                  <a:lnTo>
                    <a:pt x="142" y="113"/>
                  </a:lnTo>
                  <a:lnTo>
                    <a:pt x="182" y="167"/>
                  </a:lnTo>
                  <a:lnTo>
                    <a:pt x="193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0" name="Freeform 1064"/>
            <p:cNvSpPr>
              <a:spLocks/>
            </p:cNvSpPr>
            <p:nvPr/>
          </p:nvSpPr>
          <p:spPr bwMode="auto">
            <a:xfrm>
              <a:off x="1592" y="1468"/>
              <a:ext cx="167" cy="137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124" y="70"/>
                </a:cxn>
                <a:cxn ang="0">
                  <a:pos x="92" y="43"/>
                </a:cxn>
                <a:cxn ang="0">
                  <a:pos x="33" y="0"/>
                </a:cxn>
                <a:cxn ang="0">
                  <a:pos x="0" y="0"/>
                </a:cxn>
                <a:cxn ang="0">
                  <a:pos x="76" y="43"/>
                </a:cxn>
                <a:cxn ang="0">
                  <a:pos x="105" y="72"/>
                </a:cxn>
                <a:cxn ang="0">
                  <a:pos x="167" y="137"/>
                </a:cxn>
                <a:cxn ang="0">
                  <a:pos x="164" y="97"/>
                </a:cxn>
                <a:cxn ang="0">
                  <a:pos x="167" y="86"/>
                </a:cxn>
              </a:cxnLst>
              <a:rect l="0" t="0" r="r" b="b"/>
              <a:pathLst>
                <a:path w="167" h="137">
                  <a:moveTo>
                    <a:pt x="167" y="86"/>
                  </a:moveTo>
                  <a:lnTo>
                    <a:pt x="124" y="70"/>
                  </a:lnTo>
                  <a:lnTo>
                    <a:pt x="92" y="43"/>
                  </a:lnTo>
                  <a:lnTo>
                    <a:pt x="33" y="0"/>
                  </a:lnTo>
                  <a:lnTo>
                    <a:pt x="0" y="0"/>
                  </a:lnTo>
                  <a:lnTo>
                    <a:pt x="76" y="43"/>
                  </a:lnTo>
                  <a:lnTo>
                    <a:pt x="105" y="72"/>
                  </a:lnTo>
                  <a:lnTo>
                    <a:pt x="167" y="137"/>
                  </a:lnTo>
                  <a:lnTo>
                    <a:pt x="164" y="97"/>
                  </a:lnTo>
                  <a:lnTo>
                    <a:pt x="167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1" name="Freeform 1065"/>
            <p:cNvSpPr>
              <a:spLocks/>
            </p:cNvSpPr>
            <p:nvPr/>
          </p:nvSpPr>
          <p:spPr bwMode="auto">
            <a:xfrm>
              <a:off x="1567" y="1549"/>
              <a:ext cx="197" cy="212"/>
            </a:xfrm>
            <a:custGeom>
              <a:avLst/>
              <a:gdLst/>
              <a:ahLst/>
              <a:cxnLst>
                <a:cxn ang="0">
                  <a:pos x="193" y="158"/>
                </a:cxn>
                <a:cxn ang="0">
                  <a:pos x="139" y="110"/>
                </a:cxn>
                <a:cxn ang="0">
                  <a:pos x="118" y="77"/>
                </a:cxn>
                <a:cxn ang="0">
                  <a:pos x="75" y="45"/>
                </a:cxn>
                <a:cxn ang="0">
                  <a:pos x="37" y="1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32" y="38"/>
                </a:cxn>
                <a:cxn ang="0">
                  <a:pos x="91" y="75"/>
                </a:cxn>
                <a:cxn ang="0">
                  <a:pos x="134" y="119"/>
                </a:cxn>
                <a:cxn ang="0">
                  <a:pos x="164" y="167"/>
                </a:cxn>
                <a:cxn ang="0">
                  <a:pos x="197" y="212"/>
                </a:cxn>
                <a:cxn ang="0">
                  <a:pos x="193" y="158"/>
                </a:cxn>
              </a:cxnLst>
              <a:rect l="0" t="0" r="r" b="b"/>
              <a:pathLst>
                <a:path w="197" h="212">
                  <a:moveTo>
                    <a:pt x="193" y="158"/>
                  </a:moveTo>
                  <a:lnTo>
                    <a:pt x="139" y="110"/>
                  </a:lnTo>
                  <a:lnTo>
                    <a:pt x="118" y="77"/>
                  </a:lnTo>
                  <a:lnTo>
                    <a:pt x="75" y="45"/>
                  </a:lnTo>
                  <a:lnTo>
                    <a:pt x="37" y="1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32" y="38"/>
                  </a:lnTo>
                  <a:lnTo>
                    <a:pt x="91" y="75"/>
                  </a:lnTo>
                  <a:lnTo>
                    <a:pt x="134" y="119"/>
                  </a:lnTo>
                  <a:lnTo>
                    <a:pt x="164" y="167"/>
                  </a:lnTo>
                  <a:lnTo>
                    <a:pt x="197" y="212"/>
                  </a:lnTo>
                  <a:lnTo>
                    <a:pt x="193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2" name="Freeform 1066"/>
            <p:cNvSpPr>
              <a:spLocks/>
            </p:cNvSpPr>
            <p:nvPr/>
          </p:nvSpPr>
          <p:spPr bwMode="auto">
            <a:xfrm>
              <a:off x="1586" y="1722"/>
              <a:ext cx="153" cy="124"/>
            </a:xfrm>
            <a:custGeom>
              <a:avLst/>
              <a:gdLst/>
              <a:ahLst/>
              <a:cxnLst>
                <a:cxn ang="0">
                  <a:pos x="153" y="102"/>
                </a:cxn>
                <a:cxn ang="0">
                  <a:pos x="110" y="56"/>
                </a:cxn>
                <a:cxn ang="0">
                  <a:pos x="65" y="27"/>
                </a:cxn>
                <a:cxn ang="0">
                  <a:pos x="27" y="7"/>
                </a:cxn>
                <a:cxn ang="0">
                  <a:pos x="0" y="0"/>
                </a:cxn>
                <a:cxn ang="0">
                  <a:pos x="17" y="27"/>
                </a:cxn>
                <a:cxn ang="0">
                  <a:pos x="65" y="54"/>
                </a:cxn>
                <a:cxn ang="0">
                  <a:pos x="103" y="93"/>
                </a:cxn>
                <a:cxn ang="0">
                  <a:pos x="121" y="119"/>
                </a:cxn>
                <a:cxn ang="0">
                  <a:pos x="137" y="124"/>
                </a:cxn>
                <a:cxn ang="0">
                  <a:pos x="152" y="115"/>
                </a:cxn>
                <a:cxn ang="0">
                  <a:pos x="153" y="102"/>
                </a:cxn>
              </a:cxnLst>
              <a:rect l="0" t="0" r="r" b="b"/>
              <a:pathLst>
                <a:path w="153" h="124">
                  <a:moveTo>
                    <a:pt x="153" y="102"/>
                  </a:moveTo>
                  <a:lnTo>
                    <a:pt x="110" y="56"/>
                  </a:lnTo>
                  <a:lnTo>
                    <a:pt x="65" y="27"/>
                  </a:lnTo>
                  <a:lnTo>
                    <a:pt x="27" y="7"/>
                  </a:lnTo>
                  <a:lnTo>
                    <a:pt x="0" y="0"/>
                  </a:lnTo>
                  <a:lnTo>
                    <a:pt x="17" y="27"/>
                  </a:lnTo>
                  <a:lnTo>
                    <a:pt x="65" y="54"/>
                  </a:lnTo>
                  <a:lnTo>
                    <a:pt x="103" y="93"/>
                  </a:lnTo>
                  <a:lnTo>
                    <a:pt x="121" y="119"/>
                  </a:lnTo>
                  <a:lnTo>
                    <a:pt x="137" y="124"/>
                  </a:lnTo>
                  <a:lnTo>
                    <a:pt x="152" y="115"/>
                  </a:lnTo>
                  <a:lnTo>
                    <a:pt x="153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3" name="Freeform 1067"/>
            <p:cNvSpPr>
              <a:spLocks/>
            </p:cNvSpPr>
            <p:nvPr/>
          </p:nvSpPr>
          <p:spPr bwMode="auto">
            <a:xfrm>
              <a:off x="1568" y="1809"/>
              <a:ext cx="169" cy="154"/>
            </a:xfrm>
            <a:custGeom>
              <a:avLst/>
              <a:gdLst/>
              <a:ahLst/>
              <a:cxnLst>
                <a:cxn ang="0">
                  <a:pos x="169" y="143"/>
                </a:cxn>
                <a:cxn ang="0">
                  <a:pos x="125" y="97"/>
                </a:cxn>
                <a:cxn ang="0">
                  <a:pos x="71" y="41"/>
                </a:cxn>
                <a:cxn ang="0">
                  <a:pos x="39" y="14"/>
                </a:cxn>
                <a:cxn ang="0">
                  <a:pos x="14" y="0"/>
                </a:cxn>
                <a:cxn ang="0">
                  <a:pos x="0" y="9"/>
                </a:cxn>
                <a:cxn ang="0">
                  <a:pos x="28" y="32"/>
                </a:cxn>
                <a:cxn ang="0">
                  <a:pos x="77" y="81"/>
                </a:cxn>
                <a:cxn ang="0">
                  <a:pos x="122" y="129"/>
                </a:cxn>
                <a:cxn ang="0">
                  <a:pos x="152" y="154"/>
                </a:cxn>
                <a:cxn ang="0">
                  <a:pos x="160" y="154"/>
                </a:cxn>
                <a:cxn ang="0">
                  <a:pos x="169" y="143"/>
                </a:cxn>
              </a:cxnLst>
              <a:rect l="0" t="0" r="r" b="b"/>
              <a:pathLst>
                <a:path w="169" h="154">
                  <a:moveTo>
                    <a:pt x="169" y="143"/>
                  </a:moveTo>
                  <a:lnTo>
                    <a:pt x="125" y="97"/>
                  </a:lnTo>
                  <a:lnTo>
                    <a:pt x="71" y="41"/>
                  </a:lnTo>
                  <a:lnTo>
                    <a:pt x="39" y="14"/>
                  </a:lnTo>
                  <a:lnTo>
                    <a:pt x="14" y="0"/>
                  </a:lnTo>
                  <a:lnTo>
                    <a:pt x="0" y="9"/>
                  </a:lnTo>
                  <a:lnTo>
                    <a:pt x="28" y="32"/>
                  </a:lnTo>
                  <a:lnTo>
                    <a:pt x="77" y="81"/>
                  </a:lnTo>
                  <a:lnTo>
                    <a:pt x="122" y="129"/>
                  </a:lnTo>
                  <a:lnTo>
                    <a:pt x="152" y="154"/>
                  </a:lnTo>
                  <a:lnTo>
                    <a:pt x="160" y="15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4" name="Freeform 1068"/>
            <p:cNvSpPr>
              <a:spLocks/>
            </p:cNvSpPr>
            <p:nvPr/>
          </p:nvSpPr>
          <p:spPr bwMode="auto">
            <a:xfrm>
              <a:off x="1588" y="1938"/>
              <a:ext cx="119" cy="122"/>
            </a:xfrm>
            <a:custGeom>
              <a:avLst/>
              <a:gdLst/>
              <a:ahLst/>
              <a:cxnLst>
                <a:cxn ang="0">
                  <a:pos x="117" y="102"/>
                </a:cxn>
                <a:cxn ang="0">
                  <a:pos x="68" y="31"/>
                </a:cxn>
                <a:cxn ang="0">
                  <a:pos x="21" y="4"/>
                </a:cxn>
                <a:cxn ang="0">
                  <a:pos x="0" y="0"/>
                </a:cxn>
                <a:cxn ang="0">
                  <a:pos x="5" y="14"/>
                </a:cxn>
                <a:cxn ang="0">
                  <a:pos x="59" y="54"/>
                </a:cxn>
                <a:cxn ang="0">
                  <a:pos x="111" y="117"/>
                </a:cxn>
                <a:cxn ang="0">
                  <a:pos x="119" y="122"/>
                </a:cxn>
                <a:cxn ang="0">
                  <a:pos x="117" y="102"/>
                </a:cxn>
              </a:cxnLst>
              <a:rect l="0" t="0" r="r" b="b"/>
              <a:pathLst>
                <a:path w="119" h="122">
                  <a:moveTo>
                    <a:pt x="117" y="102"/>
                  </a:moveTo>
                  <a:lnTo>
                    <a:pt x="68" y="31"/>
                  </a:lnTo>
                  <a:lnTo>
                    <a:pt x="21" y="4"/>
                  </a:lnTo>
                  <a:lnTo>
                    <a:pt x="0" y="0"/>
                  </a:lnTo>
                  <a:lnTo>
                    <a:pt x="5" y="14"/>
                  </a:lnTo>
                  <a:lnTo>
                    <a:pt x="59" y="54"/>
                  </a:lnTo>
                  <a:lnTo>
                    <a:pt x="111" y="117"/>
                  </a:lnTo>
                  <a:lnTo>
                    <a:pt x="119" y="122"/>
                  </a:lnTo>
                  <a:lnTo>
                    <a:pt x="117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5" name="Freeform 1069"/>
            <p:cNvSpPr>
              <a:spLocks/>
            </p:cNvSpPr>
            <p:nvPr/>
          </p:nvSpPr>
          <p:spPr bwMode="auto">
            <a:xfrm>
              <a:off x="1593" y="2057"/>
              <a:ext cx="80" cy="93"/>
            </a:xfrm>
            <a:custGeom>
              <a:avLst/>
              <a:gdLst/>
              <a:ahLst/>
              <a:cxnLst>
                <a:cxn ang="0">
                  <a:pos x="76" y="71"/>
                </a:cxn>
                <a:cxn ang="0">
                  <a:pos x="37" y="16"/>
                </a:cxn>
                <a:cxn ang="0">
                  <a:pos x="2" y="0"/>
                </a:cxn>
                <a:cxn ang="0">
                  <a:pos x="0" y="16"/>
                </a:cxn>
                <a:cxn ang="0">
                  <a:pos x="16" y="44"/>
                </a:cxn>
                <a:cxn ang="0">
                  <a:pos x="59" y="80"/>
                </a:cxn>
                <a:cxn ang="0">
                  <a:pos x="71" y="93"/>
                </a:cxn>
                <a:cxn ang="0">
                  <a:pos x="80" y="87"/>
                </a:cxn>
                <a:cxn ang="0">
                  <a:pos x="76" y="71"/>
                </a:cxn>
              </a:cxnLst>
              <a:rect l="0" t="0" r="r" b="b"/>
              <a:pathLst>
                <a:path w="80" h="93">
                  <a:moveTo>
                    <a:pt x="76" y="71"/>
                  </a:moveTo>
                  <a:lnTo>
                    <a:pt x="37" y="16"/>
                  </a:lnTo>
                  <a:lnTo>
                    <a:pt x="2" y="0"/>
                  </a:lnTo>
                  <a:lnTo>
                    <a:pt x="0" y="16"/>
                  </a:lnTo>
                  <a:lnTo>
                    <a:pt x="16" y="44"/>
                  </a:lnTo>
                  <a:lnTo>
                    <a:pt x="59" y="80"/>
                  </a:lnTo>
                  <a:lnTo>
                    <a:pt x="71" y="93"/>
                  </a:lnTo>
                  <a:lnTo>
                    <a:pt x="80" y="87"/>
                  </a:lnTo>
                  <a:lnTo>
                    <a:pt x="76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6" name="Freeform 1070"/>
            <p:cNvSpPr>
              <a:spLocks/>
            </p:cNvSpPr>
            <p:nvPr/>
          </p:nvSpPr>
          <p:spPr bwMode="auto">
            <a:xfrm>
              <a:off x="1598" y="2179"/>
              <a:ext cx="102" cy="104"/>
            </a:xfrm>
            <a:custGeom>
              <a:avLst/>
              <a:gdLst/>
              <a:ahLst/>
              <a:cxnLst>
                <a:cxn ang="0">
                  <a:pos x="102" y="104"/>
                </a:cxn>
                <a:cxn ang="0">
                  <a:pos x="88" y="88"/>
                </a:cxn>
                <a:cxn ang="0">
                  <a:pos x="59" y="45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7" y="16"/>
                </a:cxn>
                <a:cxn ang="0">
                  <a:pos x="39" y="59"/>
                </a:cxn>
                <a:cxn ang="0">
                  <a:pos x="71" y="102"/>
                </a:cxn>
                <a:cxn ang="0">
                  <a:pos x="102" y="104"/>
                </a:cxn>
              </a:cxnLst>
              <a:rect l="0" t="0" r="r" b="b"/>
              <a:pathLst>
                <a:path w="102" h="104">
                  <a:moveTo>
                    <a:pt x="102" y="104"/>
                  </a:moveTo>
                  <a:lnTo>
                    <a:pt x="88" y="88"/>
                  </a:lnTo>
                  <a:lnTo>
                    <a:pt x="59" y="4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39" y="59"/>
                  </a:lnTo>
                  <a:lnTo>
                    <a:pt x="71" y="102"/>
                  </a:lnTo>
                  <a:lnTo>
                    <a:pt x="102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7" name="Freeform 1071"/>
            <p:cNvSpPr>
              <a:spLocks/>
            </p:cNvSpPr>
            <p:nvPr/>
          </p:nvSpPr>
          <p:spPr bwMode="auto">
            <a:xfrm>
              <a:off x="1737" y="1312"/>
              <a:ext cx="313" cy="1159"/>
            </a:xfrm>
            <a:custGeom>
              <a:avLst/>
              <a:gdLst/>
              <a:ahLst/>
              <a:cxnLst>
                <a:cxn ang="0">
                  <a:pos x="45" y="141"/>
                </a:cxn>
                <a:cxn ang="0">
                  <a:pos x="56" y="206"/>
                </a:cxn>
                <a:cxn ang="0">
                  <a:pos x="29" y="249"/>
                </a:cxn>
                <a:cxn ang="0">
                  <a:pos x="32" y="309"/>
                </a:cxn>
                <a:cxn ang="0">
                  <a:pos x="48" y="357"/>
                </a:cxn>
                <a:cxn ang="0">
                  <a:pos x="23" y="405"/>
                </a:cxn>
                <a:cxn ang="0">
                  <a:pos x="50" y="489"/>
                </a:cxn>
                <a:cxn ang="0">
                  <a:pos x="18" y="559"/>
                </a:cxn>
                <a:cxn ang="0">
                  <a:pos x="34" y="629"/>
                </a:cxn>
                <a:cxn ang="0">
                  <a:pos x="43" y="679"/>
                </a:cxn>
                <a:cxn ang="0">
                  <a:pos x="11" y="722"/>
                </a:cxn>
                <a:cxn ang="0">
                  <a:pos x="29" y="813"/>
                </a:cxn>
                <a:cxn ang="0">
                  <a:pos x="27" y="861"/>
                </a:cxn>
                <a:cxn ang="0">
                  <a:pos x="0" y="920"/>
                </a:cxn>
                <a:cxn ang="0">
                  <a:pos x="16" y="970"/>
                </a:cxn>
                <a:cxn ang="0">
                  <a:pos x="18" y="1017"/>
                </a:cxn>
                <a:cxn ang="0">
                  <a:pos x="23" y="1065"/>
                </a:cxn>
                <a:cxn ang="0">
                  <a:pos x="45" y="1108"/>
                </a:cxn>
                <a:cxn ang="0">
                  <a:pos x="48" y="1159"/>
                </a:cxn>
                <a:cxn ang="0">
                  <a:pos x="118" y="1116"/>
                </a:cxn>
                <a:cxn ang="0">
                  <a:pos x="202" y="1105"/>
                </a:cxn>
                <a:cxn ang="0">
                  <a:pos x="259" y="1081"/>
                </a:cxn>
                <a:cxn ang="0">
                  <a:pos x="277" y="1049"/>
                </a:cxn>
                <a:cxn ang="0">
                  <a:pos x="283" y="985"/>
                </a:cxn>
                <a:cxn ang="0">
                  <a:pos x="270" y="901"/>
                </a:cxn>
                <a:cxn ang="0">
                  <a:pos x="256" y="856"/>
                </a:cxn>
                <a:cxn ang="0">
                  <a:pos x="265" y="802"/>
                </a:cxn>
                <a:cxn ang="0">
                  <a:pos x="239" y="742"/>
                </a:cxn>
                <a:cxn ang="0">
                  <a:pos x="275" y="695"/>
                </a:cxn>
                <a:cxn ang="0">
                  <a:pos x="248" y="629"/>
                </a:cxn>
                <a:cxn ang="0">
                  <a:pos x="234" y="566"/>
                </a:cxn>
                <a:cxn ang="0">
                  <a:pos x="288" y="518"/>
                </a:cxn>
                <a:cxn ang="0">
                  <a:pos x="270" y="484"/>
                </a:cxn>
                <a:cxn ang="0">
                  <a:pos x="270" y="425"/>
                </a:cxn>
                <a:cxn ang="0">
                  <a:pos x="245" y="387"/>
                </a:cxn>
                <a:cxn ang="0">
                  <a:pos x="265" y="341"/>
                </a:cxn>
                <a:cxn ang="0">
                  <a:pos x="248" y="303"/>
                </a:cxn>
                <a:cxn ang="0">
                  <a:pos x="248" y="271"/>
                </a:cxn>
                <a:cxn ang="0">
                  <a:pos x="266" y="242"/>
                </a:cxn>
                <a:cxn ang="0">
                  <a:pos x="243" y="205"/>
                </a:cxn>
                <a:cxn ang="0">
                  <a:pos x="239" y="150"/>
                </a:cxn>
                <a:cxn ang="0">
                  <a:pos x="299" y="82"/>
                </a:cxn>
                <a:cxn ang="0">
                  <a:pos x="313" y="10"/>
                </a:cxn>
                <a:cxn ang="0">
                  <a:pos x="277" y="10"/>
                </a:cxn>
                <a:cxn ang="0">
                  <a:pos x="172" y="66"/>
                </a:cxn>
                <a:cxn ang="0">
                  <a:pos x="86" y="98"/>
                </a:cxn>
              </a:cxnLst>
              <a:rect l="0" t="0" r="r" b="b"/>
              <a:pathLst>
                <a:path w="313" h="1159">
                  <a:moveTo>
                    <a:pt x="56" y="109"/>
                  </a:moveTo>
                  <a:lnTo>
                    <a:pt x="45" y="141"/>
                  </a:lnTo>
                  <a:lnTo>
                    <a:pt x="54" y="174"/>
                  </a:lnTo>
                  <a:lnTo>
                    <a:pt x="56" y="206"/>
                  </a:lnTo>
                  <a:lnTo>
                    <a:pt x="45" y="226"/>
                  </a:lnTo>
                  <a:lnTo>
                    <a:pt x="29" y="249"/>
                  </a:lnTo>
                  <a:lnTo>
                    <a:pt x="22" y="285"/>
                  </a:lnTo>
                  <a:lnTo>
                    <a:pt x="32" y="309"/>
                  </a:lnTo>
                  <a:lnTo>
                    <a:pt x="48" y="335"/>
                  </a:lnTo>
                  <a:lnTo>
                    <a:pt x="48" y="357"/>
                  </a:lnTo>
                  <a:lnTo>
                    <a:pt x="38" y="378"/>
                  </a:lnTo>
                  <a:lnTo>
                    <a:pt x="23" y="405"/>
                  </a:lnTo>
                  <a:lnTo>
                    <a:pt x="29" y="432"/>
                  </a:lnTo>
                  <a:lnTo>
                    <a:pt x="50" y="489"/>
                  </a:lnTo>
                  <a:lnTo>
                    <a:pt x="48" y="513"/>
                  </a:lnTo>
                  <a:lnTo>
                    <a:pt x="18" y="559"/>
                  </a:lnTo>
                  <a:lnTo>
                    <a:pt x="18" y="599"/>
                  </a:lnTo>
                  <a:lnTo>
                    <a:pt x="34" y="629"/>
                  </a:lnTo>
                  <a:lnTo>
                    <a:pt x="45" y="656"/>
                  </a:lnTo>
                  <a:lnTo>
                    <a:pt x="43" y="679"/>
                  </a:lnTo>
                  <a:lnTo>
                    <a:pt x="16" y="704"/>
                  </a:lnTo>
                  <a:lnTo>
                    <a:pt x="11" y="722"/>
                  </a:lnTo>
                  <a:lnTo>
                    <a:pt x="16" y="765"/>
                  </a:lnTo>
                  <a:lnTo>
                    <a:pt x="29" y="813"/>
                  </a:lnTo>
                  <a:lnTo>
                    <a:pt x="29" y="840"/>
                  </a:lnTo>
                  <a:lnTo>
                    <a:pt x="27" y="861"/>
                  </a:lnTo>
                  <a:lnTo>
                    <a:pt x="7" y="893"/>
                  </a:lnTo>
                  <a:lnTo>
                    <a:pt x="0" y="920"/>
                  </a:lnTo>
                  <a:lnTo>
                    <a:pt x="2" y="949"/>
                  </a:lnTo>
                  <a:lnTo>
                    <a:pt x="16" y="970"/>
                  </a:lnTo>
                  <a:lnTo>
                    <a:pt x="32" y="990"/>
                  </a:lnTo>
                  <a:lnTo>
                    <a:pt x="18" y="1017"/>
                  </a:lnTo>
                  <a:lnTo>
                    <a:pt x="11" y="1044"/>
                  </a:lnTo>
                  <a:lnTo>
                    <a:pt x="23" y="1065"/>
                  </a:lnTo>
                  <a:lnTo>
                    <a:pt x="43" y="1081"/>
                  </a:lnTo>
                  <a:lnTo>
                    <a:pt x="45" y="1108"/>
                  </a:lnTo>
                  <a:lnTo>
                    <a:pt x="45" y="1130"/>
                  </a:lnTo>
                  <a:lnTo>
                    <a:pt x="48" y="1159"/>
                  </a:lnTo>
                  <a:lnTo>
                    <a:pt x="82" y="1135"/>
                  </a:lnTo>
                  <a:lnTo>
                    <a:pt x="118" y="1116"/>
                  </a:lnTo>
                  <a:lnTo>
                    <a:pt x="151" y="1105"/>
                  </a:lnTo>
                  <a:lnTo>
                    <a:pt x="202" y="1105"/>
                  </a:lnTo>
                  <a:lnTo>
                    <a:pt x="238" y="1099"/>
                  </a:lnTo>
                  <a:lnTo>
                    <a:pt x="259" y="1081"/>
                  </a:lnTo>
                  <a:lnTo>
                    <a:pt x="297" y="1071"/>
                  </a:lnTo>
                  <a:lnTo>
                    <a:pt x="277" y="1049"/>
                  </a:lnTo>
                  <a:lnTo>
                    <a:pt x="270" y="1019"/>
                  </a:lnTo>
                  <a:lnTo>
                    <a:pt x="283" y="985"/>
                  </a:lnTo>
                  <a:lnTo>
                    <a:pt x="281" y="936"/>
                  </a:lnTo>
                  <a:lnTo>
                    <a:pt x="270" y="901"/>
                  </a:lnTo>
                  <a:lnTo>
                    <a:pt x="259" y="883"/>
                  </a:lnTo>
                  <a:lnTo>
                    <a:pt x="256" y="856"/>
                  </a:lnTo>
                  <a:lnTo>
                    <a:pt x="270" y="824"/>
                  </a:lnTo>
                  <a:lnTo>
                    <a:pt x="265" y="802"/>
                  </a:lnTo>
                  <a:lnTo>
                    <a:pt x="238" y="763"/>
                  </a:lnTo>
                  <a:lnTo>
                    <a:pt x="239" y="742"/>
                  </a:lnTo>
                  <a:lnTo>
                    <a:pt x="250" y="722"/>
                  </a:lnTo>
                  <a:lnTo>
                    <a:pt x="275" y="695"/>
                  </a:lnTo>
                  <a:lnTo>
                    <a:pt x="266" y="674"/>
                  </a:lnTo>
                  <a:lnTo>
                    <a:pt x="248" y="629"/>
                  </a:lnTo>
                  <a:lnTo>
                    <a:pt x="234" y="599"/>
                  </a:lnTo>
                  <a:lnTo>
                    <a:pt x="234" y="566"/>
                  </a:lnTo>
                  <a:lnTo>
                    <a:pt x="283" y="549"/>
                  </a:lnTo>
                  <a:lnTo>
                    <a:pt x="288" y="518"/>
                  </a:lnTo>
                  <a:lnTo>
                    <a:pt x="283" y="500"/>
                  </a:lnTo>
                  <a:lnTo>
                    <a:pt x="270" y="484"/>
                  </a:lnTo>
                  <a:lnTo>
                    <a:pt x="272" y="457"/>
                  </a:lnTo>
                  <a:lnTo>
                    <a:pt x="270" y="425"/>
                  </a:lnTo>
                  <a:lnTo>
                    <a:pt x="256" y="409"/>
                  </a:lnTo>
                  <a:lnTo>
                    <a:pt x="245" y="387"/>
                  </a:lnTo>
                  <a:lnTo>
                    <a:pt x="254" y="366"/>
                  </a:lnTo>
                  <a:lnTo>
                    <a:pt x="265" y="341"/>
                  </a:lnTo>
                  <a:lnTo>
                    <a:pt x="265" y="325"/>
                  </a:lnTo>
                  <a:lnTo>
                    <a:pt x="248" y="303"/>
                  </a:lnTo>
                  <a:lnTo>
                    <a:pt x="243" y="285"/>
                  </a:lnTo>
                  <a:lnTo>
                    <a:pt x="248" y="271"/>
                  </a:lnTo>
                  <a:lnTo>
                    <a:pt x="265" y="260"/>
                  </a:lnTo>
                  <a:lnTo>
                    <a:pt x="266" y="242"/>
                  </a:lnTo>
                  <a:lnTo>
                    <a:pt x="261" y="232"/>
                  </a:lnTo>
                  <a:lnTo>
                    <a:pt x="243" y="205"/>
                  </a:lnTo>
                  <a:lnTo>
                    <a:pt x="238" y="174"/>
                  </a:lnTo>
                  <a:lnTo>
                    <a:pt x="239" y="150"/>
                  </a:lnTo>
                  <a:lnTo>
                    <a:pt x="256" y="128"/>
                  </a:lnTo>
                  <a:lnTo>
                    <a:pt x="299" y="82"/>
                  </a:lnTo>
                  <a:lnTo>
                    <a:pt x="313" y="42"/>
                  </a:lnTo>
                  <a:lnTo>
                    <a:pt x="313" y="10"/>
                  </a:lnTo>
                  <a:lnTo>
                    <a:pt x="299" y="0"/>
                  </a:lnTo>
                  <a:lnTo>
                    <a:pt x="277" y="10"/>
                  </a:lnTo>
                  <a:lnTo>
                    <a:pt x="223" y="44"/>
                  </a:lnTo>
                  <a:lnTo>
                    <a:pt x="172" y="66"/>
                  </a:lnTo>
                  <a:lnTo>
                    <a:pt x="120" y="87"/>
                  </a:lnTo>
                  <a:lnTo>
                    <a:pt x="86" y="98"/>
                  </a:lnTo>
                  <a:lnTo>
                    <a:pt x="56" y="109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8" name="Freeform 1072"/>
            <p:cNvSpPr>
              <a:spLocks/>
            </p:cNvSpPr>
            <p:nvPr/>
          </p:nvSpPr>
          <p:spPr bwMode="auto">
            <a:xfrm>
              <a:off x="1519" y="1302"/>
              <a:ext cx="559" cy="1186"/>
            </a:xfrm>
            <a:custGeom>
              <a:avLst/>
              <a:gdLst/>
              <a:ahLst/>
              <a:cxnLst>
                <a:cxn ang="0">
                  <a:pos x="364" y="1114"/>
                </a:cxn>
                <a:cxn ang="0">
                  <a:pos x="256" y="1152"/>
                </a:cxn>
                <a:cxn ang="0">
                  <a:pos x="45" y="960"/>
                </a:cxn>
                <a:cxn ang="0">
                  <a:pos x="34" y="992"/>
                </a:cxn>
                <a:cxn ang="0">
                  <a:pos x="264" y="1186"/>
                </a:cxn>
                <a:cxn ang="0">
                  <a:pos x="375" y="1127"/>
                </a:cxn>
                <a:cxn ang="0">
                  <a:pos x="528" y="1077"/>
                </a:cxn>
                <a:cxn ang="0">
                  <a:pos x="521" y="992"/>
                </a:cxn>
                <a:cxn ang="0">
                  <a:pos x="491" y="899"/>
                </a:cxn>
                <a:cxn ang="0">
                  <a:pos x="505" y="824"/>
                </a:cxn>
                <a:cxn ang="0">
                  <a:pos x="473" y="750"/>
                </a:cxn>
                <a:cxn ang="0">
                  <a:pos x="489" y="664"/>
                </a:cxn>
                <a:cxn ang="0">
                  <a:pos x="501" y="578"/>
                </a:cxn>
                <a:cxn ang="0">
                  <a:pos x="505" y="470"/>
                </a:cxn>
                <a:cxn ang="0">
                  <a:pos x="484" y="379"/>
                </a:cxn>
                <a:cxn ang="0">
                  <a:pos x="473" y="307"/>
                </a:cxn>
                <a:cxn ang="0">
                  <a:pos x="500" y="245"/>
                </a:cxn>
                <a:cxn ang="0">
                  <a:pos x="485" y="140"/>
                </a:cxn>
                <a:cxn ang="0">
                  <a:pos x="554" y="12"/>
                </a:cxn>
                <a:cxn ang="0">
                  <a:pos x="523" y="39"/>
                </a:cxn>
                <a:cxn ang="0">
                  <a:pos x="453" y="156"/>
                </a:cxn>
                <a:cxn ang="0">
                  <a:pos x="350" y="253"/>
                </a:cxn>
                <a:cxn ang="0">
                  <a:pos x="457" y="218"/>
                </a:cxn>
                <a:cxn ang="0">
                  <a:pos x="448" y="286"/>
                </a:cxn>
                <a:cxn ang="0">
                  <a:pos x="396" y="357"/>
                </a:cxn>
                <a:cxn ang="0">
                  <a:pos x="469" y="341"/>
                </a:cxn>
                <a:cxn ang="0">
                  <a:pos x="451" y="395"/>
                </a:cxn>
                <a:cxn ang="0">
                  <a:pos x="446" y="454"/>
                </a:cxn>
                <a:cxn ang="0">
                  <a:pos x="339" y="533"/>
                </a:cxn>
                <a:cxn ang="0">
                  <a:pos x="458" y="479"/>
                </a:cxn>
                <a:cxn ang="0">
                  <a:pos x="501" y="533"/>
                </a:cxn>
                <a:cxn ang="0">
                  <a:pos x="430" y="583"/>
                </a:cxn>
                <a:cxn ang="0">
                  <a:pos x="296" y="648"/>
                </a:cxn>
                <a:cxn ang="0">
                  <a:pos x="448" y="621"/>
                </a:cxn>
                <a:cxn ang="0">
                  <a:pos x="478" y="721"/>
                </a:cxn>
                <a:cxn ang="0">
                  <a:pos x="300" y="769"/>
                </a:cxn>
                <a:cxn ang="0">
                  <a:pos x="396" y="766"/>
                </a:cxn>
                <a:cxn ang="0">
                  <a:pos x="458" y="797"/>
                </a:cxn>
                <a:cxn ang="0">
                  <a:pos x="457" y="856"/>
                </a:cxn>
                <a:cxn ang="0">
                  <a:pos x="285" y="890"/>
                </a:cxn>
                <a:cxn ang="0">
                  <a:pos x="370" y="890"/>
                </a:cxn>
                <a:cxn ang="0">
                  <a:pos x="467" y="874"/>
                </a:cxn>
                <a:cxn ang="0">
                  <a:pos x="382" y="955"/>
                </a:cxn>
                <a:cxn ang="0">
                  <a:pos x="285" y="1001"/>
                </a:cxn>
                <a:cxn ang="0">
                  <a:pos x="408" y="958"/>
                </a:cxn>
                <a:cxn ang="0">
                  <a:pos x="480" y="942"/>
                </a:cxn>
                <a:cxn ang="0">
                  <a:pos x="478" y="1012"/>
                </a:cxn>
                <a:cxn ang="0">
                  <a:pos x="489" y="1071"/>
                </a:cxn>
              </a:cxnLst>
              <a:rect l="0" t="0" r="r" b="b"/>
              <a:pathLst>
                <a:path w="559" h="1186">
                  <a:moveTo>
                    <a:pt x="475" y="1073"/>
                  </a:moveTo>
                  <a:lnTo>
                    <a:pt x="451" y="1100"/>
                  </a:lnTo>
                  <a:lnTo>
                    <a:pt x="414" y="1109"/>
                  </a:lnTo>
                  <a:lnTo>
                    <a:pt x="364" y="1114"/>
                  </a:lnTo>
                  <a:lnTo>
                    <a:pt x="312" y="1125"/>
                  </a:lnTo>
                  <a:lnTo>
                    <a:pt x="278" y="1146"/>
                  </a:lnTo>
                  <a:lnTo>
                    <a:pt x="267" y="1157"/>
                  </a:lnTo>
                  <a:lnTo>
                    <a:pt x="256" y="1152"/>
                  </a:lnTo>
                  <a:lnTo>
                    <a:pt x="194" y="1105"/>
                  </a:lnTo>
                  <a:lnTo>
                    <a:pt x="113" y="1041"/>
                  </a:lnTo>
                  <a:lnTo>
                    <a:pt x="86" y="1001"/>
                  </a:lnTo>
                  <a:lnTo>
                    <a:pt x="45" y="960"/>
                  </a:lnTo>
                  <a:lnTo>
                    <a:pt x="32" y="928"/>
                  </a:lnTo>
                  <a:lnTo>
                    <a:pt x="0" y="923"/>
                  </a:lnTo>
                  <a:lnTo>
                    <a:pt x="16" y="958"/>
                  </a:lnTo>
                  <a:lnTo>
                    <a:pt x="34" y="992"/>
                  </a:lnTo>
                  <a:lnTo>
                    <a:pt x="86" y="1030"/>
                  </a:lnTo>
                  <a:lnTo>
                    <a:pt x="122" y="1077"/>
                  </a:lnTo>
                  <a:lnTo>
                    <a:pt x="210" y="1132"/>
                  </a:lnTo>
                  <a:lnTo>
                    <a:pt x="264" y="1186"/>
                  </a:lnTo>
                  <a:lnTo>
                    <a:pt x="285" y="1181"/>
                  </a:lnTo>
                  <a:lnTo>
                    <a:pt x="307" y="1154"/>
                  </a:lnTo>
                  <a:lnTo>
                    <a:pt x="337" y="1138"/>
                  </a:lnTo>
                  <a:lnTo>
                    <a:pt x="375" y="1127"/>
                  </a:lnTo>
                  <a:lnTo>
                    <a:pt x="457" y="1120"/>
                  </a:lnTo>
                  <a:lnTo>
                    <a:pt x="480" y="1105"/>
                  </a:lnTo>
                  <a:lnTo>
                    <a:pt x="521" y="1095"/>
                  </a:lnTo>
                  <a:lnTo>
                    <a:pt x="528" y="1077"/>
                  </a:lnTo>
                  <a:lnTo>
                    <a:pt x="516" y="1055"/>
                  </a:lnTo>
                  <a:lnTo>
                    <a:pt x="501" y="1034"/>
                  </a:lnTo>
                  <a:lnTo>
                    <a:pt x="510" y="1007"/>
                  </a:lnTo>
                  <a:lnTo>
                    <a:pt x="521" y="992"/>
                  </a:lnTo>
                  <a:lnTo>
                    <a:pt x="521" y="969"/>
                  </a:lnTo>
                  <a:lnTo>
                    <a:pt x="510" y="933"/>
                  </a:lnTo>
                  <a:lnTo>
                    <a:pt x="505" y="915"/>
                  </a:lnTo>
                  <a:lnTo>
                    <a:pt x="491" y="899"/>
                  </a:lnTo>
                  <a:lnTo>
                    <a:pt x="484" y="880"/>
                  </a:lnTo>
                  <a:lnTo>
                    <a:pt x="491" y="862"/>
                  </a:lnTo>
                  <a:lnTo>
                    <a:pt x="507" y="847"/>
                  </a:lnTo>
                  <a:lnTo>
                    <a:pt x="505" y="824"/>
                  </a:lnTo>
                  <a:lnTo>
                    <a:pt x="496" y="808"/>
                  </a:lnTo>
                  <a:lnTo>
                    <a:pt x="478" y="782"/>
                  </a:lnTo>
                  <a:lnTo>
                    <a:pt x="467" y="769"/>
                  </a:lnTo>
                  <a:lnTo>
                    <a:pt x="473" y="750"/>
                  </a:lnTo>
                  <a:lnTo>
                    <a:pt x="500" y="734"/>
                  </a:lnTo>
                  <a:lnTo>
                    <a:pt x="510" y="712"/>
                  </a:lnTo>
                  <a:lnTo>
                    <a:pt x="507" y="694"/>
                  </a:lnTo>
                  <a:lnTo>
                    <a:pt x="489" y="664"/>
                  </a:lnTo>
                  <a:lnTo>
                    <a:pt x="469" y="626"/>
                  </a:lnTo>
                  <a:lnTo>
                    <a:pt x="462" y="599"/>
                  </a:lnTo>
                  <a:lnTo>
                    <a:pt x="473" y="588"/>
                  </a:lnTo>
                  <a:lnTo>
                    <a:pt x="501" y="578"/>
                  </a:lnTo>
                  <a:lnTo>
                    <a:pt x="518" y="567"/>
                  </a:lnTo>
                  <a:lnTo>
                    <a:pt x="521" y="533"/>
                  </a:lnTo>
                  <a:lnTo>
                    <a:pt x="501" y="495"/>
                  </a:lnTo>
                  <a:lnTo>
                    <a:pt x="505" y="470"/>
                  </a:lnTo>
                  <a:lnTo>
                    <a:pt x="512" y="447"/>
                  </a:lnTo>
                  <a:lnTo>
                    <a:pt x="494" y="420"/>
                  </a:lnTo>
                  <a:lnTo>
                    <a:pt x="478" y="395"/>
                  </a:lnTo>
                  <a:lnTo>
                    <a:pt x="484" y="379"/>
                  </a:lnTo>
                  <a:lnTo>
                    <a:pt x="494" y="363"/>
                  </a:lnTo>
                  <a:lnTo>
                    <a:pt x="494" y="336"/>
                  </a:lnTo>
                  <a:lnTo>
                    <a:pt x="484" y="320"/>
                  </a:lnTo>
                  <a:lnTo>
                    <a:pt x="473" y="307"/>
                  </a:lnTo>
                  <a:lnTo>
                    <a:pt x="475" y="287"/>
                  </a:lnTo>
                  <a:lnTo>
                    <a:pt x="494" y="277"/>
                  </a:lnTo>
                  <a:lnTo>
                    <a:pt x="505" y="266"/>
                  </a:lnTo>
                  <a:lnTo>
                    <a:pt x="500" y="245"/>
                  </a:lnTo>
                  <a:lnTo>
                    <a:pt x="478" y="218"/>
                  </a:lnTo>
                  <a:lnTo>
                    <a:pt x="469" y="194"/>
                  </a:lnTo>
                  <a:lnTo>
                    <a:pt x="467" y="167"/>
                  </a:lnTo>
                  <a:lnTo>
                    <a:pt x="485" y="140"/>
                  </a:lnTo>
                  <a:lnTo>
                    <a:pt x="523" y="98"/>
                  </a:lnTo>
                  <a:lnTo>
                    <a:pt x="543" y="66"/>
                  </a:lnTo>
                  <a:lnTo>
                    <a:pt x="559" y="39"/>
                  </a:lnTo>
                  <a:lnTo>
                    <a:pt x="554" y="12"/>
                  </a:lnTo>
                  <a:lnTo>
                    <a:pt x="539" y="0"/>
                  </a:lnTo>
                  <a:lnTo>
                    <a:pt x="528" y="2"/>
                  </a:lnTo>
                  <a:lnTo>
                    <a:pt x="510" y="23"/>
                  </a:lnTo>
                  <a:lnTo>
                    <a:pt x="523" y="39"/>
                  </a:lnTo>
                  <a:lnTo>
                    <a:pt x="521" y="66"/>
                  </a:lnTo>
                  <a:lnTo>
                    <a:pt x="496" y="113"/>
                  </a:lnTo>
                  <a:lnTo>
                    <a:pt x="464" y="140"/>
                  </a:lnTo>
                  <a:lnTo>
                    <a:pt x="453" y="156"/>
                  </a:lnTo>
                  <a:lnTo>
                    <a:pt x="446" y="178"/>
                  </a:lnTo>
                  <a:lnTo>
                    <a:pt x="442" y="191"/>
                  </a:lnTo>
                  <a:lnTo>
                    <a:pt x="393" y="228"/>
                  </a:lnTo>
                  <a:lnTo>
                    <a:pt x="350" y="253"/>
                  </a:lnTo>
                  <a:lnTo>
                    <a:pt x="344" y="271"/>
                  </a:lnTo>
                  <a:lnTo>
                    <a:pt x="359" y="275"/>
                  </a:lnTo>
                  <a:lnTo>
                    <a:pt x="424" y="228"/>
                  </a:lnTo>
                  <a:lnTo>
                    <a:pt x="457" y="218"/>
                  </a:lnTo>
                  <a:lnTo>
                    <a:pt x="473" y="248"/>
                  </a:lnTo>
                  <a:lnTo>
                    <a:pt x="478" y="261"/>
                  </a:lnTo>
                  <a:lnTo>
                    <a:pt x="462" y="275"/>
                  </a:lnTo>
                  <a:lnTo>
                    <a:pt x="448" y="286"/>
                  </a:lnTo>
                  <a:lnTo>
                    <a:pt x="446" y="304"/>
                  </a:lnTo>
                  <a:lnTo>
                    <a:pt x="451" y="323"/>
                  </a:lnTo>
                  <a:lnTo>
                    <a:pt x="437" y="339"/>
                  </a:lnTo>
                  <a:lnTo>
                    <a:pt x="396" y="357"/>
                  </a:lnTo>
                  <a:lnTo>
                    <a:pt x="337" y="382"/>
                  </a:lnTo>
                  <a:lnTo>
                    <a:pt x="359" y="390"/>
                  </a:lnTo>
                  <a:lnTo>
                    <a:pt x="421" y="366"/>
                  </a:lnTo>
                  <a:lnTo>
                    <a:pt x="469" y="341"/>
                  </a:lnTo>
                  <a:lnTo>
                    <a:pt x="478" y="347"/>
                  </a:lnTo>
                  <a:lnTo>
                    <a:pt x="473" y="363"/>
                  </a:lnTo>
                  <a:lnTo>
                    <a:pt x="457" y="379"/>
                  </a:lnTo>
                  <a:lnTo>
                    <a:pt x="451" y="395"/>
                  </a:lnTo>
                  <a:lnTo>
                    <a:pt x="458" y="416"/>
                  </a:lnTo>
                  <a:lnTo>
                    <a:pt x="478" y="433"/>
                  </a:lnTo>
                  <a:lnTo>
                    <a:pt x="478" y="447"/>
                  </a:lnTo>
                  <a:lnTo>
                    <a:pt x="446" y="454"/>
                  </a:lnTo>
                  <a:lnTo>
                    <a:pt x="419" y="490"/>
                  </a:lnTo>
                  <a:lnTo>
                    <a:pt x="386" y="511"/>
                  </a:lnTo>
                  <a:lnTo>
                    <a:pt x="343" y="522"/>
                  </a:lnTo>
                  <a:lnTo>
                    <a:pt x="339" y="533"/>
                  </a:lnTo>
                  <a:lnTo>
                    <a:pt x="366" y="529"/>
                  </a:lnTo>
                  <a:lnTo>
                    <a:pt x="424" y="511"/>
                  </a:lnTo>
                  <a:lnTo>
                    <a:pt x="446" y="495"/>
                  </a:lnTo>
                  <a:lnTo>
                    <a:pt x="458" y="479"/>
                  </a:lnTo>
                  <a:lnTo>
                    <a:pt x="478" y="476"/>
                  </a:lnTo>
                  <a:lnTo>
                    <a:pt x="478" y="495"/>
                  </a:lnTo>
                  <a:lnTo>
                    <a:pt x="491" y="513"/>
                  </a:lnTo>
                  <a:lnTo>
                    <a:pt x="501" y="533"/>
                  </a:lnTo>
                  <a:lnTo>
                    <a:pt x="494" y="549"/>
                  </a:lnTo>
                  <a:lnTo>
                    <a:pt x="469" y="560"/>
                  </a:lnTo>
                  <a:lnTo>
                    <a:pt x="446" y="567"/>
                  </a:lnTo>
                  <a:lnTo>
                    <a:pt x="430" y="583"/>
                  </a:lnTo>
                  <a:lnTo>
                    <a:pt x="355" y="605"/>
                  </a:lnTo>
                  <a:lnTo>
                    <a:pt x="301" y="624"/>
                  </a:lnTo>
                  <a:lnTo>
                    <a:pt x="280" y="635"/>
                  </a:lnTo>
                  <a:lnTo>
                    <a:pt x="296" y="648"/>
                  </a:lnTo>
                  <a:lnTo>
                    <a:pt x="328" y="640"/>
                  </a:lnTo>
                  <a:lnTo>
                    <a:pt x="393" y="615"/>
                  </a:lnTo>
                  <a:lnTo>
                    <a:pt x="437" y="603"/>
                  </a:lnTo>
                  <a:lnTo>
                    <a:pt x="448" y="621"/>
                  </a:lnTo>
                  <a:lnTo>
                    <a:pt x="458" y="653"/>
                  </a:lnTo>
                  <a:lnTo>
                    <a:pt x="478" y="680"/>
                  </a:lnTo>
                  <a:lnTo>
                    <a:pt x="480" y="701"/>
                  </a:lnTo>
                  <a:lnTo>
                    <a:pt x="478" y="721"/>
                  </a:lnTo>
                  <a:lnTo>
                    <a:pt x="457" y="728"/>
                  </a:lnTo>
                  <a:lnTo>
                    <a:pt x="419" y="737"/>
                  </a:lnTo>
                  <a:lnTo>
                    <a:pt x="370" y="759"/>
                  </a:lnTo>
                  <a:lnTo>
                    <a:pt x="300" y="769"/>
                  </a:lnTo>
                  <a:lnTo>
                    <a:pt x="273" y="782"/>
                  </a:lnTo>
                  <a:lnTo>
                    <a:pt x="291" y="792"/>
                  </a:lnTo>
                  <a:lnTo>
                    <a:pt x="353" y="782"/>
                  </a:lnTo>
                  <a:lnTo>
                    <a:pt x="396" y="766"/>
                  </a:lnTo>
                  <a:lnTo>
                    <a:pt x="426" y="755"/>
                  </a:lnTo>
                  <a:lnTo>
                    <a:pt x="451" y="750"/>
                  </a:lnTo>
                  <a:lnTo>
                    <a:pt x="448" y="769"/>
                  </a:lnTo>
                  <a:lnTo>
                    <a:pt x="458" y="797"/>
                  </a:lnTo>
                  <a:lnTo>
                    <a:pt x="475" y="813"/>
                  </a:lnTo>
                  <a:lnTo>
                    <a:pt x="478" y="831"/>
                  </a:lnTo>
                  <a:lnTo>
                    <a:pt x="478" y="847"/>
                  </a:lnTo>
                  <a:lnTo>
                    <a:pt x="457" y="856"/>
                  </a:lnTo>
                  <a:lnTo>
                    <a:pt x="415" y="858"/>
                  </a:lnTo>
                  <a:lnTo>
                    <a:pt x="386" y="867"/>
                  </a:lnTo>
                  <a:lnTo>
                    <a:pt x="321" y="889"/>
                  </a:lnTo>
                  <a:lnTo>
                    <a:pt x="285" y="890"/>
                  </a:lnTo>
                  <a:lnTo>
                    <a:pt x="273" y="906"/>
                  </a:lnTo>
                  <a:lnTo>
                    <a:pt x="289" y="912"/>
                  </a:lnTo>
                  <a:lnTo>
                    <a:pt x="321" y="905"/>
                  </a:lnTo>
                  <a:lnTo>
                    <a:pt x="370" y="890"/>
                  </a:lnTo>
                  <a:lnTo>
                    <a:pt x="396" y="880"/>
                  </a:lnTo>
                  <a:lnTo>
                    <a:pt x="432" y="872"/>
                  </a:lnTo>
                  <a:lnTo>
                    <a:pt x="458" y="874"/>
                  </a:lnTo>
                  <a:lnTo>
                    <a:pt x="467" y="874"/>
                  </a:lnTo>
                  <a:lnTo>
                    <a:pt x="467" y="899"/>
                  </a:lnTo>
                  <a:lnTo>
                    <a:pt x="475" y="912"/>
                  </a:lnTo>
                  <a:lnTo>
                    <a:pt x="426" y="923"/>
                  </a:lnTo>
                  <a:lnTo>
                    <a:pt x="382" y="955"/>
                  </a:lnTo>
                  <a:lnTo>
                    <a:pt x="334" y="971"/>
                  </a:lnTo>
                  <a:lnTo>
                    <a:pt x="301" y="976"/>
                  </a:lnTo>
                  <a:lnTo>
                    <a:pt x="274" y="991"/>
                  </a:lnTo>
                  <a:lnTo>
                    <a:pt x="285" y="1001"/>
                  </a:lnTo>
                  <a:lnTo>
                    <a:pt x="312" y="992"/>
                  </a:lnTo>
                  <a:lnTo>
                    <a:pt x="343" y="982"/>
                  </a:lnTo>
                  <a:lnTo>
                    <a:pt x="377" y="976"/>
                  </a:lnTo>
                  <a:lnTo>
                    <a:pt x="408" y="958"/>
                  </a:lnTo>
                  <a:lnTo>
                    <a:pt x="424" y="942"/>
                  </a:lnTo>
                  <a:lnTo>
                    <a:pt x="446" y="939"/>
                  </a:lnTo>
                  <a:lnTo>
                    <a:pt x="473" y="939"/>
                  </a:lnTo>
                  <a:lnTo>
                    <a:pt x="480" y="942"/>
                  </a:lnTo>
                  <a:lnTo>
                    <a:pt x="489" y="960"/>
                  </a:lnTo>
                  <a:lnTo>
                    <a:pt x="494" y="982"/>
                  </a:lnTo>
                  <a:lnTo>
                    <a:pt x="489" y="1001"/>
                  </a:lnTo>
                  <a:lnTo>
                    <a:pt x="478" y="1012"/>
                  </a:lnTo>
                  <a:lnTo>
                    <a:pt x="469" y="1039"/>
                  </a:lnTo>
                  <a:lnTo>
                    <a:pt x="478" y="1050"/>
                  </a:lnTo>
                  <a:lnTo>
                    <a:pt x="489" y="1061"/>
                  </a:lnTo>
                  <a:lnTo>
                    <a:pt x="489" y="1071"/>
                  </a:lnTo>
                  <a:lnTo>
                    <a:pt x="475" y="10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29" name="Freeform 1073"/>
            <p:cNvSpPr>
              <a:spLocks/>
            </p:cNvSpPr>
            <p:nvPr/>
          </p:nvSpPr>
          <p:spPr bwMode="auto">
            <a:xfrm>
              <a:off x="1814" y="2320"/>
              <a:ext cx="162" cy="5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64" y="41"/>
                </a:cxn>
                <a:cxn ang="0">
                  <a:pos x="89" y="27"/>
                </a:cxn>
                <a:cxn ang="0">
                  <a:pos x="111" y="11"/>
                </a:cxn>
                <a:cxn ang="0">
                  <a:pos x="151" y="0"/>
                </a:cxn>
                <a:cxn ang="0">
                  <a:pos x="162" y="11"/>
                </a:cxn>
                <a:cxn ang="0">
                  <a:pos x="145" y="16"/>
                </a:cxn>
                <a:cxn ang="0">
                  <a:pos x="117" y="31"/>
                </a:cxn>
                <a:cxn ang="0">
                  <a:pos x="101" y="41"/>
                </a:cxn>
                <a:cxn ang="0">
                  <a:pos x="75" y="48"/>
                </a:cxn>
                <a:cxn ang="0">
                  <a:pos x="35" y="52"/>
                </a:cxn>
                <a:cxn ang="0">
                  <a:pos x="3" y="53"/>
                </a:cxn>
                <a:cxn ang="0">
                  <a:pos x="0" y="43"/>
                </a:cxn>
              </a:cxnLst>
              <a:rect l="0" t="0" r="r" b="b"/>
              <a:pathLst>
                <a:path w="162" h="53">
                  <a:moveTo>
                    <a:pt x="0" y="43"/>
                  </a:moveTo>
                  <a:lnTo>
                    <a:pt x="64" y="41"/>
                  </a:lnTo>
                  <a:lnTo>
                    <a:pt x="89" y="27"/>
                  </a:lnTo>
                  <a:lnTo>
                    <a:pt x="111" y="11"/>
                  </a:lnTo>
                  <a:lnTo>
                    <a:pt x="151" y="0"/>
                  </a:lnTo>
                  <a:lnTo>
                    <a:pt x="162" y="11"/>
                  </a:lnTo>
                  <a:lnTo>
                    <a:pt x="145" y="16"/>
                  </a:lnTo>
                  <a:lnTo>
                    <a:pt x="117" y="31"/>
                  </a:lnTo>
                  <a:lnTo>
                    <a:pt x="101" y="41"/>
                  </a:lnTo>
                  <a:lnTo>
                    <a:pt x="75" y="48"/>
                  </a:lnTo>
                  <a:lnTo>
                    <a:pt x="35" y="52"/>
                  </a:lnTo>
                  <a:lnTo>
                    <a:pt x="3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0" name="Freeform 1074"/>
            <p:cNvSpPr>
              <a:spLocks/>
            </p:cNvSpPr>
            <p:nvPr/>
          </p:nvSpPr>
          <p:spPr bwMode="auto">
            <a:xfrm>
              <a:off x="1568" y="1161"/>
              <a:ext cx="469" cy="25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70" y="32"/>
                </a:cxn>
                <a:cxn ang="0">
                  <a:pos x="129" y="34"/>
                </a:cxn>
                <a:cxn ang="0">
                  <a:pos x="167" y="34"/>
                </a:cxn>
                <a:cxn ang="0">
                  <a:pos x="197" y="27"/>
                </a:cxn>
                <a:cxn ang="0">
                  <a:pos x="246" y="13"/>
                </a:cxn>
                <a:cxn ang="0">
                  <a:pos x="269" y="0"/>
                </a:cxn>
                <a:cxn ang="0">
                  <a:pos x="301" y="18"/>
                </a:cxn>
                <a:cxn ang="0">
                  <a:pos x="354" y="54"/>
                </a:cxn>
                <a:cxn ang="0">
                  <a:pos x="392" y="80"/>
                </a:cxn>
                <a:cxn ang="0">
                  <a:pos x="440" y="114"/>
                </a:cxn>
                <a:cxn ang="0">
                  <a:pos x="469" y="140"/>
                </a:cxn>
                <a:cxn ang="0">
                  <a:pos x="442" y="163"/>
                </a:cxn>
                <a:cxn ang="0">
                  <a:pos x="415" y="188"/>
                </a:cxn>
                <a:cxn ang="0">
                  <a:pos x="372" y="206"/>
                </a:cxn>
                <a:cxn ang="0">
                  <a:pos x="326" y="225"/>
                </a:cxn>
                <a:cxn ang="0">
                  <a:pos x="285" y="241"/>
                </a:cxn>
                <a:cxn ang="0">
                  <a:pos x="247" y="247"/>
                </a:cxn>
                <a:cxn ang="0">
                  <a:pos x="208" y="254"/>
                </a:cxn>
                <a:cxn ang="0">
                  <a:pos x="159" y="220"/>
                </a:cxn>
                <a:cxn ang="0">
                  <a:pos x="122" y="190"/>
                </a:cxn>
                <a:cxn ang="0">
                  <a:pos x="79" y="152"/>
                </a:cxn>
                <a:cxn ang="0">
                  <a:pos x="43" y="114"/>
                </a:cxn>
                <a:cxn ang="0">
                  <a:pos x="16" y="88"/>
                </a:cxn>
                <a:cxn ang="0">
                  <a:pos x="0" y="50"/>
                </a:cxn>
                <a:cxn ang="0">
                  <a:pos x="14" y="29"/>
                </a:cxn>
              </a:cxnLst>
              <a:rect l="0" t="0" r="r" b="b"/>
              <a:pathLst>
                <a:path w="469" h="254">
                  <a:moveTo>
                    <a:pt x="14" y="29"/>
                  </a:moveTo>
                  <a:lnTo>
                    <a:pt x="70" y="32"/>
                  </a:lnTo>
                  <a:lnTo>
                    <a:pt x="129" y="34"/>
                  </a:lnTo>
                  <a:lnTo>
                    <a:pt x="167" y="34"/>
                  </a:lnTo>
                  <a:lnTo>
                    <a:pt x="197" y="27"/>
                  </a:lnTo>
                  <a:lnTo>
                    <a:pt x="246" y="13"/>
                  </a:lnTo>
                  <a:lnTo>
                    <a:pt x="269" y="0"/>
                  </a:lnTo>
                  <a:lnTo>
                    <a:pt x="301" y="18"/>
                  </a:lnTo>
                  <a:lnTo>
                    <a:pt x="354" y="54"/>
                  </a:lnTo>
                  <a:lnTo>
                    <a:pt x="392" y="80"/>
                  </a:lnTo>
                  <a:lnTo>
                    <a:pt x="440" y="114"/>
                  </a:lnTo>
                  <a:lnTo>
                    <a:pt x="469" y="140"/>
                  </a:lnTo>
                  <a:lnTo>
                    <a:pt x="442" y="163"/>
                  </a:lnTo>
                  <a:lnTo>
                    <a:pt x="415" y="188"/>
                  </a:lnTo>
                  <a:lnTo>
                    <a:pt x="372" y="206"/>
                  </a:lnTo>
                  <a:lnTo>
                    <a:pt x="326" y="225"/>
                  </a:lnTo>
                  <a:lnTo>
                    <a:pt x="285" y="241"/>
                  </a:lnTo>
                  <a:lnTo>
                    <a:pt x="247" y="247"/>
                  </a:lnTo>
                  <a:lnTo>
                    <a:pt x="208" y="254"/>
                  </a:lnTo>
                  <a:lnTo>
                    <a:pt x="159" y="220"/>
                  </a:lnTo>
                  <a:lnTo>
                    <a:pt x="122" y="190"/>
                  </a:lnTo>
                  <a:lnTo>
                    <a:pt x="79" y="152"/>
                  </a:lnTo>
                  <a:lnTo>
                    <a:pt x="43" y="114"/>
                  </a:lnTo>
                  <a:lnTo>
                    <a:pt x="16" y="88"/>
                  </a:lnTo>
                  <a:lnTo>
                    <a:pt x="0" y="50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1" name="Freeform 1075"/>
            <p:cNvSpPr>
              <a:spLocks/>
            </p:cNvSpPr>
            <p:nvPr/>
          </p:nvSpPr>
          <p:spPr bwMode="auto">
            <a:xfrm>
              <a:off x="1556" y="1153"/>
              <a:ext cx="506" cy="296"/>
            </a:xfrm>
            <a:custGeom>
              <a:avLst/>
              <a:gdLst/>
              <a:ahLst/>
              <a:cxnLst>
                <a:cxn ang="0">
                  <a:pos x="247" y="253"/>
                </a:cxn>
                <a:cxn ang="0">
                  <a:pos x="327" y="231"/>
                </a:cxn>
                <a:cxn ang="0">
                  <a:pos x="393" y="203"/>
                </a:cxn>
                <a:cxn ang="0">
                  <a:pos x="439" y="170"/>
                </a:cxn>
                <a:cxn ang="0">
                  <a:pos x="457" y="151"/>
                </a:cxn>
                <a:cxn ang="0">
                  <a:pos x="391" y="90"/>
                </a:cxn>
                <a:cxn ang="0">
                  <a:pos x="336" y="57"/>
                </a:cxn>
                <a:cxn ang="0">
                  <a:pos x="284" y="25"/>
                </a:cxn>
                <a:cxn ang="0">
                  <a:pos x="273" y="25"/>
                </a:cxn>
                <a:cxn ang="0">
                  <a:pos x="241" y="36"/>
                </a:cxn>
                <a:cxn ang="0">
                  <a:pos x="198" y="48"/>
                </a:cxn>
                <a:cxn ang="0">
                  <a:pos x="121" y="54"/>
                </a:cxn>
                <a:cxn ang="0">
                  <a:pos x="46" y="52"/>
                </a:cxn>
                <a:cxn ang="0">
                  <a:pos x="26" y="54"/>
                </a:cxn>
                <a:cxn ang="0">
                  <a:pos x="26" y="68"/>
                </a:cxn>
                <a:cxn ang="0">
                  <a:pos x="42" y="90"/>
                </a:cxn>
                <a:cxn ang="0">
                  <a:pos x="73" y="129"/>
                </a:cxn>
                <a:cxn ang="0">
                  <a:pos x="112" y="161"/>
                </a:cxn>
                <a:cxn ang="0">
                  <a:pos x="161" y="208"/>
                </a:cxn>
                <a:cxn ang="0">
                  <a:pos x="207" y="242"/>
                </a:cxn>
                <a:cxn ang="0">
                  <a:pos x="236" y="262"/>
                </a:cxn>
                <a:cxn ang="0">
                  <a:pos x="245" y="283"/>
                </a:cxn>
                <a:cxn ang="0">
                  <a:pos x="234" y="296"/>
                </a:cxn>
                <a:cxn ang="0">
                  <a:pos x="218" y="289"/>
                </a:cxn>
                <a:cxn ang="0">
                  <a:pos x="171" y="246"/>
                </a:cxn>
                <a:cxn ang="0">
                  <a:pos x="112" y="197"/>
                </a:cxn>
                <a:cxn ang="0">
                  <a:pos x="69" y="161"/>
                </a:cxn>
                <a:cxn ang="0">
                  <a:pos x="41" y="129"/>
                </a:cxn>
                <a:cxn ang="0">
                  <a:pos x="16" y="95"/>
                </a:cxn>
                <a:cxn ang="0">
                  <a:pos x="5" y="73"/>
                </a:cxn>
                <a:cxn ang="0">
                  <a:pos x="0" y="48"/>
                </a:cxn>
                <a:cxn ang="0">
                  <a:pos x="7" y="32"/>
                </a:cxn>
                <a:cxn ang="0">
                  <a:pos x="25" y="25"/>
                </a:cxn>
                <a:cxn ang="0">
                  <a:pos x="57" y="27"/>
                </a:cxn>
                <a:cxn ang="0">
                  <a:pos x="118" y="36"/>
                </a:cxn>
                <a:cxn ang="0">
                  <a:pos x="170" y="36"/>
                </a:cxn>
                <a:cxn ang="0">
                  <a:pos x="207" y="25"/>
                </a:cxn>
                <a:cxn ang="0">
                  <a:pos x="250" y="16"/>
                </a:cxn>
                <a:cxn ang="0">
                  <a:pos x="268" y="0"/>
                </a:cxn>
                <a:cxn ang="0">
                  <a:pos x="288" y="0"/>
                </a:cxn>
                <a:cxn ang="0">
                  <a:pos x="333" y="27"/>
                </a:cxn>
                <a:cxn ang="0">
                  <a:pos x="382" y="64"/>
                </a:cxn>
                <a:cxn ang="0">
                  <a:pos x="434" y="97"/>
                </a:cxn>
                <a:cxn ang="0">
                  <a:pos x="463" y="118"/>
                </a:cxn>
                <a:cxn ang="0">
                  <a:pos x="493" y="138"/>
                </a:cxn>
                <a:cxn ang="0">
                  <a:pos x="506" y="145"/>
                </a:cxn>
                <a:cxn ang="0">
                  <a:pos x="498" y="160"/>
                </a:cxn>
                <a:cxn ang="0">
                  <a:pos x="477" y="172"/>
                </a:cxn>
                <a:cxn ang="0">
                  <a:pos x="452" y="194"/>
                </a:cxn>
                <a:cxn ang="0">
                  <a:pos x="428" y="203"/>
                </a:cxn>
                <a:cxn ang="0">
                  <a:pos x="386" y="221"/>
                </a:cxn>
                <a:cxn ang="0">
                  <a:pos x="354" y="235"/>
                </a:cxn>
                <a:cxn ang="0">
                  <a:pos x="320" y="256"/>
                </a:cxn>
                <a:cxn ang="0">
                  <a:pos x="284" y="262"/>
                </a:cxn>
                <a:cxn ang="0">
                  <a:pos x="256" y="264"/>
                </a:cxn>
                <a:cxn ang="0">
                  <a:pos x="247" y="253"/>
                </a:cxn>
              </a:cxnLst>
              <a:rect l="0" t="0" r="r" b="b"/>
              <a:pathLst>
                <a:path w="506" h="296">
                  <a:moveTo>
                    <a:pt x="247" y="253"/>
                  </a:moveTo>
                  <a:lnTo>
                    <a:pt x="327" y="231"/>
                  </a:lnTo>
                  <a:lnTo>
                    <a:pt x="393" y="203"/>
                  </a:lnTo>
                  <a:lnTo>
                    <a:pt x="439" y="170"/>
                  </a:lnTo>
                  <a:lnTo>
                    <a:pt x="457" y="151"/>
                  </a:lnTo>
                  <a:lnTo>
                    <a:pt x="391" y="90"/>
                  </a:lnTo>
                  <a:lnTo>
                    <a:pt x="336" y="57"/>
                  </a:lnTo>
                  <a:lnTo>
                    <a:pt x="284" y="25"/>
                  </a:lnTo>
                  <a:lnTo>
                    <a:pt x="273" y="25"/>
                  </a:lnTo>
                  <a:lnTo>
                    <a:pt x="241" y="36"/>
                  </a:lnTo>
                  <a:lnTo>
                    <a:pt x="198" y="48"/>
                  </a:lnTo>
                  <a:lnTo>
                    <a:pt x="121" y="54"/>
                  </a:lnTo>
                  <a:lnTo>
                    <a:pt x="46" y="52"/>
                  </a:lnTo>
                  <a:lnTo>
                    <a:pt x="26" y="54"/>
                  </a:lnTo>
                  <a:lnTo>
                    <a:pt x="26" y="68"/>
                  </a:lnTo>
                  <a:lnTo>
                    <a:pt x="42" y="90"/>
                  </a:lnTo>
                  <a:lnTo>
                    <a:pt x="73" y="129"/>
                  </a:lnTo>
                  <a:lnTo>
                    <a:pt x="112" y="161"/>
                  </a:lnTo>
                  <a:lnTo>
                    <a:pt x="161" y="208"/>
                  </a:lnTo>
                  <a:lnTo>
                    <a:pt x="207" y="242"/>
                  </a:lnTo>
                  <a:lnTo>
                    <a:pt x="236" y="262"/>
                  </a:lnTo>
                  <a:lnTo>
                    <a:pt x="245" y="283"/>
                  </a:lnTo>
                  <a:lnTo>
                    <a:pt x="234" y="296"/>
                  </a:lnTo>
                  <a:lnTo>
                    <a:pt x="218" y="289"/>
                  </a:lnTo>
                  <a:lnTo>
                    <a:pt x="171" y="246"/>
                  </a:lnTo>
                  <a:lnTo>
                    <a:pt x="112" y="197"/>
                  </a:lnTo>
                  <a:lnTo>
                    <a:pt x="69" y="161"/>
                  </a:lnTo>
                  <a:lnTo>
                    <a:pt x="41" y="129"/>
                  </a:lnTo>
                  <a:lnTo>
                    <a:pt x="16" y="95"/>
                  </a:lnTo>
                  <a:lnTo>
                    <a:pt x="5" y="73"/>
                  </a:lnTo>
                  <a:lnTo>
                    <a:pt x="0" y="48"/>
                  </a:lnTo>
                  <a:lnTo>
                    <a:pt x="7" y="32"/>
                  </a:lnTo>
                  <a:lnTo>
                    <a:pt x="25" y="25"/>
                  </a:lnTo>
                  <a:lnTo>
                    <a:pt x="57" y="27"/>
                  </a:lnTo>
                  <a:lnTo>
                    <a:pt x="118" y="36"/>
                  </a:lnTo>
                  <a:lnTo>
                    <a:pt x="170" y="36"/>
                  </a:lnTo>
                  <a:lnTo>
                    <a:pt x="207" y="25"/>
                  </a:lnTo>
                  <a:lnTo>
                    <a:pt x="250" y="16"/>
                  </a:lnTo>
                  <a:lnTo>
                    <a:pt x="268" y="0"/>
                  </a:lnTo>
                  <a:lnTo>
                    <a:pt x="288" y="0"/>
                  </a:lnTo>
                  <a:lnTo>
                    <a:pt x="333" y="27"/>
                  </a:lnTo>
                  <a:lnTo>
                    <a:pt x="382" y="64"/>
                  </a:lnTo>
                  <a:lnTo>
                    <a:pt x="434" y="97"/>
                  </a:lnTo>
                  <a:lnTo>
                    <a:pt x="463" y="118"/>
                  </a:lnTo>
                  <a:lnTo>
                    <a:pt x="493" y="138"/>
                  </a:lnTo>
                  <a:lnTo>
                    <a:pt x="506" y="145"/>
                  </a:lnTo>
                  <a:lnTo>
                    <a:pt x="498" y="160"/>
                  </a:lnTo>
                  <a:lnTo>
                    <a:pt x="477" y="172"/>
                  </a:lnTo>
                  <a:lnTo>
                    <a:pt x="452" y="194"/>
                  </a:lnTo>
                  <a:lnTo>
                    <a:pt x="428" y="203"/>
                  </a:lnTo>
                  <a:lnTo>
                    <a:pt x="386" y="221"/>
                  </a:lnTo>
                  <a:lnTo>
                    <a:pt x="354" y="235"/>
                  </a:lnTo>
                  <a:lnTo>
                    <a:pt x="320" y="256"/>
                  </a:lnTo>
                  <a:lnTo>
                    <a:pt x="284" y="262"/>
                  </a:lnTo>
                  <a:lnTo>
                    <a:pt x="256" y="264"/>
                  </a:lnTo>
                  <a:lnTo>
                    <a:pt x="247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2" name="Freeform 1076"/>
            <p:cNvSpPr>
              <a:spLocks/>
            </p:cNvSpPr>
            <p:nvPr/>
          </p:nvSpPr>
          <p:spPr bwMode="auto">
            <a:xfrm>
              <a:off x="1842" y="1377"/>
              <a:ext cx="161" cy="103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2" y="39"/>
                </a:cxn>
                <a:cxn ang="0">
                  <a:pos x="70" y="64"/>
                </a:cxn>
                <a:cxn ang="0">
                  <a:pos x="25" y="80"/>
                </a:cxn>
                <a:cxn ang="0">
                  <a:pos x="0" y="89"/>
                </a:cxn>
                <a:cxn ang="0">
                  <a:pos x="20" y="103"/>
                </a:cxn>
                <a:cxn ang="0">
                  <a:pos x="52" y="98"/>
                </a:cxn>
                <a:cxn ang="0">
                  <a:pos x="103" y="64"/>
                </a:cxn>
                <a:cxn ang="0">
                  <a:pos x="161" y="0"/>
                </a:cxn>
                <a:cxn ang="0">
                  <a:pos x="136" y="12"/>
                </a:cxn>
              </a:cxnLst>
              <a:rect l="0" t="0" r="r" b="b"/>
              <a:pathLst>
                <a:path w="161" h="103">
                  <a:moveTo>
                    <a:pt x="136" y="12"/>
                  </a:moveTo>
                  <a:lnTo>
                    <a:pt x="102" y="39"/>
                  </a:lnTo>
                  <a:lnTo>
                    <a:pt x="70" y="64"/>
                  </a:lnTo>
                  <a:lnTo>
                    <a:pt x="25" y="80"/>
                  </a:lnTo>
                  <a:lnTo>
                    <a:pt x="0" y="89"/>
                  </a:lnTo>
                  <a:lnTo>
                    <a:pt x="20" y="103"/>
                  </a:lnTo>
                  <a:lnTo>
                    <a:pt x="52" y="98"/>
                  </a:lnTo>
                  <a:lnTo>
                    <a:pt x="103" y="64"/>
                  </a:lnTo>
                  <a:lnTo>
                    <a:pt x="161" y="0"/>
                  </a:lnTo>
                  <a:lnTo>
                    <a:pt x="13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7" name="Group 1095"/>
          <p:cNvGrpSpPr>
            <a:grpSpLocks/>
          </p:cNvGrpSpPr>
          <p:nvPr/>
        </p:nvGrpSpPr>
        <p:grpSpPr bwMode="auto">
          <a:xfrm>
            <a:off x="1654629" y="5400675"/>
            <a:ext cx="1070429" cy="1153716"/>
            <a:chOff x="313" y="1422"/>
            <a:chExt cx="590" cy="1336"/>
          </a:xfrm>
        </p:grpSpPr>
        <p:sp>
          <p:nvSpPr>
            <p:cNvPr id="46134" name="Freeform 1078"/>
            <p:cNvSpPr>
              <a:spLocks/>
            </p:cNvSpPr>
            <p:nvPr/>
          </p:nvSpPr>
          <p:spPr bwMode="auto">
            <a:xfrm>
              <a:off x="324" y="1482"/>
              <a:ext cx="311" cy="1258"/>
            </a:xfrm>
            <a:custGeom>
              <a:avLst/>
              <a:gdLst/>
              <a:ahLst/>
              <a:cxnLst>
                <a:cxn ang="0">
                  <a:pos x="306" y="226"/>
                </a:cxn>
                <a:cxn ang="0">
                  <a:pos x="311" y="272"/>
                </a:cxn>
                <a:cxn ang="0">
                  <a:pos x="311" y="521"/>
                </a:cxn>
                <a:cxn ang="0">
                  <a:pos x="289" y="856"/>
                </a:cxn>
                <a:cxn ang="0">
                  <a:pos x="291" y="1069"/>
                </a:cxn>
                <a:cxn ang="0">
                  <a:pos x="302" y="1216"/>
                </a:cxn>
                <a:cxn ang="0">
                  <a:pos x="291" y="1258"/>
                </a:cxn>
                <a:cxn ang="0">
                  <a:pos x="273" y="1249"/>
                </a:cxn>
                <a:cxn ang="0">
                  <a:pos x="168" y="1167"/>
                </a:cxn>
                <a:cxn ang="0">
                  <a:pos x="141" y="1151"/>
                </a:cxn>
                <a:cxn ang="0">
                  <a:pos x="125" y="1128"/>
                </a:cxn>
                <a:cxn ang="0">
                  <a:pos x="98" y="1097"/>
                </a:cxn>
                <a:cxn ang="0">
                  <a:pos x="61" y="1065"/>
                </a:cxn>
                <a:cxn ang="0">
                  <a:pos x="43" y="1022"/>
                </a:cxn>
                <a:cxn ang="0">
                  <a:pos x="0" y="985"/>
                </a:cxn>
                <a:cxn ang="0">
                  <a:pos x="0" y="963"/>
                </a:cxn>
                <a:cxn ang="0">
                  <a:pos x="23" y="934"/>
                </a:cxn>
                <a:cxn ang="0">
                  <a:pos x="32" y="897"/>
                </a:cxn>
                <a:cxn ang="0">
                  <a:pos x="27" y="877"/>
                </a:cxn>
                <a:cxn ang="0">
                  <a:pos x="16" y="845"/>
                </a:cxn>
                <a:cxn ang="0">
                  <a:pos x="12" y="822"/>
                </a:cxn>
                <a:cxn ang="0">
                  <a:pos x="29" y="786"/>
                </a:cxn>
                <a:cxn ang="0">
                  <a:pos x="29" y="762"/>
                </a:cxn>
                <a:cxn ang="0">
                  <a:pos x="11" y="714"/>
                </a:cxn>
                <a:cxn ang="0">
                  <a:pos x="11" y="687"/>
                </a:cxn>
                <a:cxn ang="0">
                  <a:pos x="21" y="666"/>
                </a:cxn>
                <a:cxn ang="0">
                  <a:pos x="39" y="641"/>
                </a:cxn>
                <a:cxn ang="0">
                  <a:pos x="38" y="597"/>
                </a:cxn>
                <a:cxn ang="0">
                  <a:pos x="27" y="562"/>
                </a:cxn>
                <a:cxn ang="0">
                  <a:pos x="38" y="521"/>
                </a:cxn>
                <a:cxn ang="0">
                  <a:pos x="48" y="511"/>
                </a:cxn>
                <a:cxn ang="0">
                  <a:pos x="39" y="473"/>
                </a:cxn>
                <a:cxn ang="0">
                  <a:pos x="16" y="433"/>
                </a:cxn>
                <a:cxn ang="0">
                  <a:pos x="11" y="407"/>
                </a:cxn>
                <a:cxn ang="0">
                  <a:pos x="16" y="382"/>
                </a:cxn>
                <a:cxn ang="0">
                  <a:pos x="45" y="360"/>
                </a:cxn>
                <a:cxn ang="0">
                  <a:pos x="43" y="342"/>
                </a:cxn>
                <a:cxn ang="0">
                  <a:pos x="12" y="285"/>
                </a:cxn>
                <a:cxn ang="0">
                  <a:pos x="2" y="240"/>
                </a:cxn>
                <a:cxn ang="0">
                  <a:pos x="11" y="215"/>
                </a:cxn>
                <a:cxn ang="0">
                  <a:pos x="39" y="192"/>
                </a:cxn>
                <a:cxn ang="0">
                  <a:pos x="32" y="172"/>
                </a:cxn>
                <a:cxn ang="0">
                  <a:pos x="12" y="149"/>
                </a:cxn>
                <a:cxn ang="0">
                  <a:pos x="12" y="124"/>
                </a:cxn>
                <a:cxn ang="0">
                  <a:pos x="45" y="107"/>
                </a:cxn>
                <a:cxn ang="0">
                  <a:pos x="59" y="89"/>
                </a:cxn>
                <a:cxn ang="0">
                  <a:pos x="32" y="52"/>
                </a:cxn>
                <a:cxn ang="0">
                  <a:pos x="32" y="32"/>
                </a:cxn>
                <a:cxn ang="0">
                  <a:pos x="64" y="20"/>
                </a:cxn>
                <a:cxn ang="0">
                  <a:pos x="66" y="0"/>
                </a:cxn>
                <a:cxn ang="0">
                  <a:pos x="103" y="52"/>
                </a:cxn>
                <a:cxn ang="0">
                  <a:pos x="146" y="106"/>
                </a:cxn>
                <a:cxn ang="0">
                  <a:pos x="200" y="149"/>
                </a:cxn>
                <a:cxn ang="0">
                  <a:pos x="243" y="183"/>
                </a:cxn>
                <a:cxn ang="0">
                  <a:pos x="289" y="210"/>
                </a:cxn>
                <a:cxn ang="0">
                  <a:pos x="306" y="226"/>
                </a:cxn>
              </a:cxnLst>
              <a:rect l="0" t="0" r="r" b="b"/>
              <a:pathLst>
                <a:path w="311" h="1258">
                  <a:moveTo>
                    <a:pt x="306" y="226"/>
                  </a:moveTo>
                  <a:lnTo>
                    <a:pt x="311" y="272"/>
                  </a:lnTo>
                  <a:lnTo>
                    <a:pt x="311" y="521"/>
                  </a:lnTo>
                  <a:lnTo>
                    <a:pt x="289" y="856"/>
                  </a:lnTo>
                  <a:lnTo>
                    <a:pt x="291" y="1069"/>
                  </a:lnTo>
                  <a:lnTo>
                    <a:pt x="302" y="1216"/>
                  </a:lnTo>
                  <a:lnTo>
                    <a:pt x="291" y="1258"/>
                  </a:lnTo>
                  <a:lnTo>
                    <a:pt x="273" y="1249"/>
                  </a:lnTo>
                  <a:lnTo>
                    <a:pt x="168" y="1167"/>
                  </a:lnTo>
                  <a:lnTo>
                    <a:pt x="141" y="1151"/>
                  </a:lnTo>
                  <a:lnTo>
                    <a:pt x="125" y="1128"/>
                  </a:lnTo>
                  <a:lnTo>
                    <a:pt x="98" y="1097"/>
                  </a:lnTo>
                  <a:lnTo>
                    <a:pt x="61" y="1065"/>
                  </a:lnTo>
                  <a:lnTo>
                    <a:pt x="43" y="1022"/>
                  </a:lnTo>
                  <a:lnTo>
                    <a:pt x="0" y="985"/>
                  </a:lnTo>
                  <a:lnTo>
                    <a:pt x="0" y="963"/>
                  </a:lnTo>
                  <a:lnTo>
                    <a:pt x="23" y="934"/>
                  </a:lnTo>
                  <a:lnTo>
                    <a:pt x="32" y="897"/>
                  </a:lnTo>
                  <a:lnTo>
                    <a:pt x="27" y="877"/>
                  </a:lnTo>
                  <a:lnTo>
                    <a:pt x="16" y="845"/>
                  </a:lnTo>
                  <a:lnTo>
                    <a:pt x="12" y="822"/>
                  </a:lnTo>
                  <a:lnTo>
                    <a:pt x="29" y="786"/>
                  </a:lnTo>
                  <a:lnTo>
                    <a:pt x="29" y="762"/>
                  </a:lnTo>
                  <a:lnTo>
                    <a:pt x="11" y="714"/>
                  </a:lnTo>
                  <a:lnTo>
                    <a:pt x="11" y="687"/>
                  </a:lnTo>
                  <a:lnTo>
                    <a:pt x="21" y="666"/>
                  </a:lnTo>
                  <a:lnTo>
                    <a:pt x="39" y="641"/>
                  </a:lnTo>
                  <a:lnTo>
                    <a:pt x="38" y="597"/>
                  </a:lnTo>
                  <a:lnTo>
                    <a:pt x="27" y="562"/>
                  </a:lnTo>
                  <a:lnTo>
                    <a:pt x="38" y="521"/>
                  </a:lnTo>
                  <a:lnTo>
                    <a:pt x="48" y="511"/>
                  </a:lnTo>
                  <a:lnTo>
                    <a:pt x="39" y="473"/>
                  </a:lnTo>
                  <a:lnTo>
                    <a:pt x="16" y="433"/>
                  </a:lnTo>
                  <a:lnTo>
                    <a:pt x="11" y="407"/>
                  </a:lnTo>
                  <a:lnTo>
                    <a:pt x="16" y="382"/>
                  </a:lnTo>
                  <a:lnTo>
                    <a:pt x="45" y="360"/>
                  </a:lnTo>
                  <a:lnTo>
                    <a:pt x="43" y="342"/>
                  </a:lnTo>
                  <a:lnTo>
                    <a:pt x="12" y="285"/>
                  </a:lnTo>
                  <a:lnTo>
                    <a:pt x="2" y="240"/>
                  </a:lnTo>
                  <a:lnTo>
                    <a:pt x="11" y="215"/>
                  </a:lnTo>
                  <a:lnTo>
                    <a:pt x="39" y="192"/>
                  </a:lnTo>
                  <a:lnTo>
                    <a:pt x="32" y="172"/>
                  </a:lnTo>
                  <a:lnTo>
                    <a:pt x="12" y="149"/>
                  </a:lnTo>
                  <a:lnTo>
                    <a:pt x="12" y="124"/>
                  </a:lnTo>
                  <a:lnTo>
                    <a:pt x="45" y="107"/>
                  </a:lnTo>
                  <a:lnTo>
                    <a:pt x="59" y="89"/>
                  </a:lnTo>
                  <a:lnTo>
                    <a:pt x="32" y="52"/>
                  </a:lnTo>
                  <a:lnTo>
                    <a:pt x="32" y="32"/>
                  </a:lnTo>
                  <a:lnTo>
                    <a:pt x="64" y="20"/>
                  </a:lnTo>
                  <a:lnTo>
                    <a:pt x="66" y="0"/>
                  </a:lnTo>
                  <a:lnTo>
                    <a:pt x="103" y="52"/>
                  </a:lnTo>
                  <a:lnTo>
                    <a:pt x="146" y="106"/>
                  </a:lnTo>
                  <a:lnTo>
                    <a:pt x="200" y="149"/>
                  </a:lnTo>
                  <a:lnTo>
                    <a:pt x="243" y="183"/>
                  </a:lnTo>
                  <a:lnTo>
                    <a:pt x="289" y="210"/>
                  </a:lnTo>
                  <a:lnTo>
                    <a:pt x="306" y="2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5" name="Freeform 1079"/>
            <p:cNvSpPr>
              <a:spLocks/>
            </p:cNvSpPr>
            <p:nvPr/>
          </p:nvSpPr>
          <p:spPr bwMode="auto">
            <a:xfrm>
              <a:off x="313" y="1501"/>
              <a:ext cx="90" cy="958"/>
            </a:xfrm>
            <a:custGeom>
              <a:avLst/>
              <a:gdLst/>
              <a:ahLst/>
              <a:cxnLst>
                <a:cxn ang="0">
                  <a:pos x="60" y="32"/>
                </a:cxn>
                <a:cxn ang="0">
                  <a:pos x="90" y="66"/>
                </a:cxn>
                <a:cxn ang="0">
                  <a:pos x="71" y="93"/>
                </a:cxn>
                <a:cxn ang="0">
                  <a:pos x="33" y="112"/>
                </a:cxn>
                <a:cxn ang="0">
                  <a:pos x="48" y="139"/>
                </a:cxn>
                <a:cxn ang="0">
                  <a:pos x="65" y="173"/>
                </a:cxn>
                <a:cxn ang="0">
                  <a:pos x="44" y="195"/>
                </a:cxn>
                <a:cxn ang="0">
                  <a:pos x="26" y="222"/>
                </a:cxn>
                <a:cxn ang="0">
                  <a:pos x="44" y="270"/>
                </a:cxn>
                <a:cxn ang="0">
                  <a:pos x="65" y="313"/>
                </a:cxn>
                <a:cxn ang="0">
                  <a:pos x="60" y="351"/>
                </a:cxn>
                <a:cxn ang="0">
                  <a:pos x="33" y="383"/>
                </a:cxn>
                <a:cxn ang="0">
                  <a:pos x="64" y="451"/>
                </a:cxn>
                <a:cxn ang="0">
                  <a:pos x="76" y="494"/>
                </a:cxn>
                <a:cxn ang="0">
                  <a:pos x="53" y="526"/>
                </a:cxn>
                <a:cxn ang="0">
                  <a:pos x="58" y="575"/>
                </a:cxn>
                <a:cxn ang="0">
                  <a:pos x="74" y="624"/>
                </a:cxn>
                <a:cxn ang="0">
                  <a:pos x="55" y="651"/>
                </a:cxn>
                <a:cxn ang="0">
                  <a:pos x="28" y="683"/>
                </a:cxn>
                <a:cxn ang="0">
                  <a:pos x="55" y="742"/>
                </a:cxn>
                <a:cxn ang="0">
                  <a:pos x="65" y="782"/>
                </a:cxn>
                <a:cxn ang="0">
                  <a:pos x="42" y="791"/>
                </a:cxn>
                <a:cxn ang="0">
                  <a:pos x="48" y="855"/>
                </a:cxn>
                <a:cxn ang="0">
                  <a:pos x="60" y="889"/>
                </a:cxn>
                <a:cxn ang="0">
                  <a:pos x="42" y="927"/>
                </a:cxn>
                <a:cxn ang="0">
                  <a:pos x="1" y="947"/>
                </a:cxn>
                <a:cxn ang="0">
                  <a:pos x="32" y="882"/>
                </a:cxn>
                <a:cxn ang="0">
                  <a:pos x="17" y="828"/>
                </a:cxn>
                <a:cxn ang="0">
                  <a:pos x="21" y="782"/>
                </a:cxn>
                <a:cxn ang="0">
                  <a:pos x="33" y="759"/>
                </a:cxn>
                <a:cxn ang="0">
                  <a:pos x="7" y="701"/>
                </a:cxn>
                <a:cxn ang="0">
                  <a:pos x="7" y="642"/>
                </a:cxn>
                <a:cxn ang="0">
                  <a:pos x="39" y="615"/>
                </a:cxn>
                <a:cxn ang="0">
                  <a:pos x="32" y="571"/>
                </a:cxn>
                <a:cxn ang="0">
                  <a:pos x="23" y="521"/>
                </a:cxn>
                <a:cxn ang="0">
                  <a:pos x="48" y="489"/>
                </a:cxn>
                <a:cxn ang="0">
                  <a:pos x="37" y="453"/>
                </a:cxn>
                <a:cxn ang="0">
                  <a:pos x="7" y="397"/>
                </a:cxn>
                <a:cxn ang="0">
                  <a:pos x="12" y="360"/>
                </a:cxn>
                <a:cxn ang="0">
                  <a:pos x="39" y="329"/>
                </a:cxn>
                <a:cxn ang="0">
                  <a:pos x="10" y="258"/>
                </a:cxn>
                <a:cxn ang="0">
                  <a:pos x="0" y="216"/>
                </a:cxn>
                <a:cxn ang="0">
                  <a:pos x="23" y="184"/>
                </a:cxn>
                <a:cxn ang="0">
                  <a:pos x="33" y="163"/>
                </a:cxn>
                <a:cxn ang="0">
                  <a:pos x="7" y="129"/>
                </a:cxn>
                <a:cxn ang="0">
                  <a:pos x="17" y="96"/>
                </a:cxn>
                <a:cxn ang="0">
                  <a:pos x="48" y="75"/>
                </a:cxn>
                <a:cxn ang="0">
                  <a:pos x="49" y="50"/>
                </a:cxn>
                <a:cxn ang="0">
                  <a:pos x="33" y="17"/>
                </a:cxn>
              </a:cxnLst>
              <a:rect l="0" t="0" r="r" b="b"/>
              <a:pathLst>
                <a:path w="90" h="958">
                  <a:moveTo>
                    <a:pt x="44" y="0"/>
                  </a:moveTo>
                  <a:lnTo>
                    <a:pt x="60" y="32"/>
                  </a:lnTo>
                  <a:lnTo>
                    <a:pt x="74" y="53"/>
                  </a:lnTo>
                  <a:lnTo>
                    <a:pt x="90" y="66"/>
                  </a:lnTo>
                  <a:lnTo>
                    <a:pt x="86" y="82"/>
                  </a:lnTo>
                  <a:lnTo>
                    <a:pt x="71" y="93"/>
                  </a:lnTo>
                  <a:lnTo>
                    <a:pt x="49" y="98"/>
                  </a:lnTo>
                  <a:lnTo>
                    <a:pt x="33" y="112"/>
                  </a:lnTo>
                  <a:lnTo>
                    <a:pt x="37" y="129"/>
                  </a:lnTo>
                  <a:lnTo>
                    <a:pt x="48" y="139"/>
                  </a:lnTo>
                  <a:lnTo>
                    <a:pt x="65" y="161"/>
                  </a:lnTo>
                  <a:lnTo>
                    <a:pt x="65" y="173"/>
                  </a:lnTo>
                  <a:lnTo>
                    <a:pt x="60" y="184"/>
                  </a:lnTo>
                  <a:lnTo>
                    <a:pt x="44" y="195"/>
                  </a:lnTo>
                  <a:lnTo>
                    <a:pt x="28" y="206"/>
                  </a:lnTo>
                  <a:lnTo>
                    <a:pt x="26" y="222"/>
                  </a:lnTo>
                  <a:lnTo>
                    <a:pt x="32" y="238"/>
                  </a:lnTo>
                  <a:lnTo>
                    <a:pt x="44" y="270"/>
                  </a:lnTo>
                  <a:lnTo>
                    <a:pt x="55" y="295"/>
                  </a:lnTo>
                  <a:lnTo>
                    <a:pt x="65" y="313"/>
                  </a:lnTo>
                  <a:lnTo>
                    <a:pt x="65" y="333"/>
                  </a:lnTo>
                  <a:lnTo>
                    <a:pt x="60" y="351"/>
                  </a:lnTo>
                  <a:lnTo>
                    <a:pt x="44" y="367"/>
                  </a:lnTo>
                  <a:lnTo>
                    <a:pt x="33" y="383"/>
                  </a:lnTo>
                  <a:lnTo>
                    <a:pt x="37" y="410"/>
                  </a:lnTo>
                  <a:lnTo>
                    <a:pt x="64" y="451"/>
                  </a:lnTo>
                  <a:lnTo>
                    <a:pt x="74" y="473"/>
                  </a:lnTo>
                  <a:lnTo>
                    <a:pt x="76" y="494"/>
                  </a:lnTo>
                  <a:lnTo>
                    <a:pt x="65" y="510"/>
                  </a:lnTo>
                  <a:lnTo>
                    <a:pt x="53" y="526"/>
                  </a:lnTo>
                  <a:lnTo>
                    <a:pt x="49" y="548"/>
                  </a:lnTo>
                  <a:lnTo>
                    <a:pt x="58" y="575"/>
                  </a:lnTo>
                  <a:lnTo>
                    <a:pt x="69" y="604"/>
                  </a:lnTo>
                  <a:lnTo>
                    <a:pt x="74" y="624"/>
                  </a:lnTo>
                  <a:lnTo>
                    <a:pt x="69" y="637"/>
                  </a:lnTo>
                  <a:lnTo>
                    <a:pt x="55" y="651"/>
                  </a:lnTo>
                  <a:lnTo>
                    <a:pt x="37" y="667"/>
                  </a:lnTo>
                  <a:lnTo>
                    <a:pt x="28" y="683"/>
                  </a:lnTo>
                  <a:lnTo>
                    <a:pt x="37" y="712"/>
                  </a:lnTo>
                  <a:lnTo>
                    <a:pt x="55" y="742"/>
                  </a:lnTo>
                  <a:lnTo>
                    <a:pt x="64" y="764"/>
                  </a:lnTo>
                  <a:lnTo>
                    <a:pt x="65" y="782"/>
                  </a:lnTo>
                  <a:lnTo>
                    <a:pt x="60" y="791"/>
                  </a:lnTo>
                  <a:lnTo>
                    <a:pt x="42" y="791"/>
                  </a:lnTo>
                  <a:lnTo>
                    <a:pt x="37" y="830"/>
                  </a:lnTo>
                  <a:lnTo>
                    <a:pt x="48" y="855"/>
                  </a:lnTo>
                  <a:lnTo>
                    <a:pt x="58" y="873"/>
                  </a:lnTo>
                  <a:lnTo>
                    <a:pt x="60" y="889"/>
                  </a:lnTo>
                  <a:lnTo>
                    <a:pt x="60" y="904"/>
                  </a:lnTo>
                  <a:lnTo>
                    <a:pt x="42" y="927"/>
                  </a:lnTo>
                  <a:lnTo>
                    <a:pt x="17" y="958"/>
                  </a:lnTo>
                  <a:lnTo>
                    <a:pt x="1" y="947"/>
                  </a:lnTo>
                  <a:lnTo>
                    <a:pt x="7" y="922"/>
                  </a:lnTo>
                  <a:lnTo>
                    <a:pt x="32" y="882"/>
                  </a:lnTo>
                  <a:lnTo>
                    <a:pt x="28" y="857"/>
                  </a:lnTo>
                  <a:lnTo>
                    <a:pt x="17" y="828"/>
                  </a:lnTo>
                  <a:lnTo>
                    <a:pt x="10" y="803"/>
                  </a:lnTo>
                  <a:lnTo>
                    <a:pt x="21" y="782"/>
                  </a:lnTo>
                  <a:lnTo>
                    <a:pt x="32" y="775"/>
                  </a:lnTo>
                  <a:lnTo>
                    <a:pt x="33" y="759"/>
                  </a:lnTo>
                  <a:lnTo>
                    <a:pt x="21" y="728"/>
                  </a:lnTo>
                  <a:lnTo>
                    <a:pt x="7" y="701"/>
                  </a:lnTo>
                  <a:lnTo>
                    <a:pt x="0" y="674"/>
                  </a:lnTo>
                  <a:lnTo>
                    <a:pt x="7" y="642"/>
                  </a:lnTo>
                  <a:lnTo>
                    <a:pt x="32" y="630"/>
                  </a:lnTo>
                  <a:lnTo>
                    <a:pt x="39" y="615"/>
                  </a:lnTo>
                  <a:lnTo>
                    <a:pt x="37" y="594"/>
                  </a:lnTo>
                  <a:lnTo>
                    <a:pt x="32" y="571"/>
                  </a:lnTo>
                  <a:lnTo>
                    <a:pt x="23" y="543"/>
                  </a:lnTo>
                  <a:lnTo>
                    <a:pt x="23" y="521"/>
                  </a:lnTo>
                  <a:lnTo>
                    <a:pt x="33" y="507"/>
                  </a:lnTo>
                  <a:lnTo>
                    <a:pt x="48" y="489"/>
                  </a:lnTo>
                  <a:lnTo>
                    <a:pt x="48" y="478"/>
                  </a:lnTo>
                  <a:lnTo>
                    <a:pt x="37" y="453"/>
                  </a:lnTo>
                  <a:lnTo>
                    <a:pt x="16" y="421"/>
                  </a:lnTo>
                  <a:lnTo>
                    <a:pt x="7" y="397"/>
                  </a:lnTo>
                  <a:lnTo>
                    <a:pt x="7" y="378"/>
                  </a:lnTo>
                  <a:lnTo>
                    <a:pt x="12" y="360"/>
                  </a:lnTo>
                  <a:lnTo>
                    <a:pt x="26" y="345"/>
                  </a:lnTo>
                  <a:lnTo>
                    <a:pt x="39" y="329"/>
                  </a:lnTo>
                  <a:lnTo>
                    <a:pt x="39" y="317"/>
                  </a:lnTo>
                  <a:lnTo>
                    <a:pt x="10" y="258"/>
                  </a:lnTo>
                  <a:lnTo>
                    <a:pt x="5" y="236"/>
                  </a:lnTo>
                  <a:lnTo>
                    <a:pt x="0" y="216"/>
                  </a:lnTo>
                  <a:lnTo>
                    <a:pt x="10" y="198"/>
                  </a:lnTo>
                  <a:lnTo>
                    <a:pt x="23" y="184"/>
                  </a:lnTo>
                  <a:lnTo>
                    <a:pt x="33" y="173"/>
                  </a:lnTo>
                  <a:lnTo>
                    <a:pt x="33" y="163"/>
                  </a:lnTo>
                  <a:lnTo>
                    <a:pt x="23" y="146"/>
                  </a:lnTo>
                  <a:lnTo>
                    <a:pt x="7" y="129"/>
                  </a:lnTo>
                  <a:lnTo>
                    <a:pt x="7" y="112"/>
                  </a:lnTo>
                  <a:lnTo>
                    <a:pt x="17" y="96"/>
                  </a:lnTo>
                  <a:lnTo>
                    <a:pt x="33" y="82"/>
                  </a:lnTo>
                  <a:lnTo>
                    <a:pt x="48" y="75"/>
                  </a:lnTo>
                  <a:lnTo>
                    <a:pt x="55" y="64"/>
                  </a:lnTo>
                  <a:lnTo>
                    <a:pt x="49" y="50"/>
                  </a:lnTo>
                  <a:lnTo>
                    <a:pt x="39" y="34"/>
                  </a:lnTo>
                  <a:lnTo>
                    <a:pt x="33" y="1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6" name="Freeform 1080"/>
            <p:cNvSpPr>
              <a:spLocks/>
            </p:cNvSpPr>
            <p:nvPr/>
          </p:nvSpPr>
          <p:spPr bwMode="auto">
            <a:xfrm>
              <a:off x="555" y="1734"/>
              <a:ext cx="85" cy="775"/>
            </a:xfrm>
            <a:custGeom>
              <a:avLst/>
              <a:gdLst/>
              <a:ahLst/>
              <a:cxnLst>
                <a:cxn ang="0">
                  <a:pos x="76" y="21"/>
                </a:cxn>
                <a:cxn ang="0">
                  <a:pos x="80" y="75"/>
                </a:cxn>
                <a:cxn ang="0">
                  <a:pos x="44" y="97"/>
                </a:cxn>
                <a:cxn ang="0">
                  <a:pos x="55" y="156"/>
                </a:cxn>
                <a:cxn ang="0">
                  <a:pos x="71" y="213"/>
                </a:cxn>
                <a:cxn ang="0">
                  <a:pos x="49" y="242"/>
                </a:cxn>
                <a:cxn ang="0">
                  <a:pos x="55" y="290"/>
                </a:cxn>
                <a:cxn ang="0">
                  <a:pos x="71" y="342"/>
                </a:cxn>
                <a:cxn ang="0">
                  <a:pos x="60" y="381"/>
                </a:cxn>
                <a:cxn ang="0">
                  <a:pos x="42" y="415"/>
                </a:cxn>
                <a:cxn ang="0">
                  <a:pos x="66" y="483"/>
                </a:cxn>
                <a:cxn ang="0">
                  <a:pos x="71" y="528"/>
                </a:cxn>
                <a:cxn ang="0">
                  <a:pos x="31" y="560"/>
                </a:cxn>
                <a:cxn ang="0">
                  <a:pos x="42" y="628"/>
                </a:cxn>
                <a:cxn ang="0">
                  <a:pos x="53" y="687"/>
                </a:cxn>
                <a:cxn ang="0">
                  <a:pos x="31" y="721"/>
                </a:cxn>
                <a:cxn ang="0">
                  <a:pos x="20" y="768"/>
                </a:cxn>
                <a:cxn ang="0">
                  <a:pos x="9" y="748"/>
                </a:cxn>
                <a:cxn ang="0">
                  <a:pos x="31" y="694"/>
                </a:cxn>
                <a:cxn ang="0">
                  <a:pos x="20" y="614"/>
                </a:cxn>
                <a:cxn ang="0">
                  <a:pos x="15" y="555"/>
                </a:cxn>
                <a:cxn ang="0">
                  <a:pos x="44" y="515"/>
                </a:cxn>
                <a:cxn ang="0">
                  <a:pos x="20" y="458"/>
                </a:cxn>
                <a:cxn ang="0">
                  <a:pos x="15" y="404"/>
                </a:cxn>
                <a:cxn ang="0">
                  <a:pos x="37" y="361"/>
                </a:cxn>
                <a:cxn ang="0">
                  <a:pos x="47" y="328"/>
                </a:cxn>
                <a:cxn ang="0">
                  <a:pos x="26" y="274"/>
                </a:cxn>
                <a:cxn ang="0">
                  <a:pos x="31" y="229"/>
                </a:cxn>
                <a:cxn ang="0">
                  <a:pos x="44" y="197"/>
                </a:cxn>
                <a:cxn ang="0">
                  <a:pos x="28" y="149"/>
                </a:cxn>
                <a:cxn ang="0">
                  <a:pos x="22" y="95"/>
                </a:cxn>
                <a:cxn ang="0">
                  <a:pos x="47" y="59"/>
                </a:cxn>
                <a:cxn ang="0">
                  <a:pos x="49" y="25"/>
                </a:cxn>
                <a:cxn ang="0">
                  <a:pos x="66" y="0"/>
                </a:cxn>
              </a:cxnLst>
              <a:rect l="0" t="0" r="r" b="b"/>
              <a:pathLst>
                <a:path w="85" h="775">
                  <a:moveTo>
                    <a:pt x="66" y="0"/>
                  </a:moveTo>
                  <a:lnTo>
                    <a:pt x="76" y="21"/>
                  </a:lnTo>
                  <a:lnTo>
                    <a:pt x="85" y="59"/>
                  </a:lnTo>
                  <a:lnTo>
                    <a:pt x="80" y="75"/>
                  </a:lnTo>
                  <a:lnTo>
                    <a:pt x="58" y="86"/>
                  </a:lnTo>
                  <a:lnTo>
                    <a:pt x="44" y="97"/>
                  </a:lnTo>
                  <a:lnTo>
                    <a:pt x="44" y="127"/>
                  </a:lnTo>
                  <a:lnTo>
                    <a:pt x="55" y="156"/>
                  </a:lnTo>
                  <a:lnTo>
                    <a:pt x="69" y="176"/>
                  </a:lnTo>
                  <a:lnTo>
                    <a:pt x="71" y="213"/>
                  </a:lnTo>
                  <a:lnTo>
                    <a:pt x="64" y="226"/>
                  </a:lnTo>
                  <a:lnTo>
                    <a:pt x="49" y="242"/>
                  </a:lnTo>
                  <a:lnTo>
                    <a:pt x="47" y="267"/>
                  </a:lnTo>
                  <a:lnTo>
                    <a:pt x="55" y="290"/>
                  </a:lnTo>
                  <a:lnTo>
                    <a:pt x="66" y="310"/>
                  </a:lnTo>
                  <a:lnTo>
                    <a:pt x="71" y="342"/>
                  </a:lnTo>
                  <a:lnTo>
                    <a:pt x="71" y="361"/>
                  </a:lnTo>
                  <a:lnTo>
                    <a:pt x="60" y="381"/>
                  </a:lnTo>
                  <a:lnTo>
                    <a:pt x="42" y="399"/>
                  </a:lnTo>
                  <a:lnTo>
                    <a:pt x="42" y="415"/>
                  </a:lnTo>
                  <a:lnTo>
                    <a:pt x="47" y="463"/>
                  </a:lnTo>
                  <a:lnTo>
                    <a:pt x="66" y="483"/>
                  </a:lnTo>
                  <a:lnTo>
                    <a:pt x="76" y="504"/>
                  </a:lnTo>
                  <a:lnTo>
                    <a:pt x="71" y="528"/>
                  </a:lnTo>
                  <a:lnTo>
                    <a:pt x="44" y="544"/>
                  </a:lnTo>
                  <a:lnTo>
                    <a:pt x="31" y="560"/>
                  </a:lnTo>
                  <a:lnTo>
                    <a:pt x="28" y="590"/>
                  </a:lnTo>
                  <a:lnTo>
                    <a:pt x="42" y="628"/>
                  </a:lnTo>
                  <a:lnTo>
                    <a:pt x="53" y="666"/>
                  </a:lnTo>
                  <a:lnTo>
                    <a:pt x="53" y="687"/>
                  </a:lnTo>
                  <a:lnTo>
                    <a:pt x="47" y="716"/>
                  </a:lnTo>
                  <a:lnTo>
                    <a:pt x="31" y="721"/>
                  </a:lnTo>
                  <a:lnTo>
                    <a:pt x="20" y="743"/>
                  </a:lnTo>
                  <a:lnTo>
                    <a:pt x="20" y="768"/>
                  </a:lnTo>
                  <a:lnTo>
                    <a:pt x="0" y="775"/>
                  </a:lnTo>
                  <a:lnTo>
                    <a:pt x="9" y="748"/>
                  </a:lnTo>
                  <a:lnTo>
                    <a:pt x="26" y="716"/>
                  </a:lnTo>
                  <a:lnTo>
                    <a:pt x="31" y="694"/>
                  </a:lnTo>
                  <a:lnTo>
                    <a:pt x="31" y="651"/>
                  </a:lnTo>
                  <a:lnTo>
                    <a:pt x="20" y="614"/>
                  </a:lnTo>
                  <a:lnTo>
                    <a:pt x="17" y="585"/>
                  </a:lnTo>
                  <a:lnTo>
                    <a:pt x="15" y="555"/>
                  </a:lnTo>
                  <a:lnTo>
                    <a:pt x="33" y="531"/>
                  </a:lnTo>
                  <a:lnTo>
                    <a:pt x="44" y="515"/>
                  </a:lnTo>
                  <a:lnTo>
                    <a:pt x="37" y="483"/>
                  </a:lnTo>
                  <a:lnTo>
                    <a:pt x="20" y="458"/>
                  </a:lnTo>
                  <a:lnTo>
                    <a:pt x="17" y="436"/>
                  </a:lnTo>
                  <a:lnTo>
                    <a:pt x="15" y="404"/>
                  </a:lnTo>
                  <a:lnTo>
                    <a:pt x="22" y="383"/>
                  </a:lnTo>
                  <a:lnTo>
                    <a:pt x="37" y="361"/>
                  </a:lnTo>
                  <a:lnTo>
                    <a:pt x="47" y="344"/>
                  </a:lnTo>
                  <a:lnTo>
                    <a:pt x="47" y="328"/>
                  </a:lnTo>
                  <a:lnTo>
                    <a:pt x="37" y="310"/>
                  </a:lnTo>
                  <a:lnTo>
                    <a:pt x="26" y="274"/>
                  </a:lnTo>
                  <a:lnTo>
                    <a:pt x="26" y="251"/>
                  </a:lnTo>
                  <a:lnTo>
                    <a:pt x="31" y="229"/>
                  </a:lnTo>
                  <a:lnTo>
                    <a:pt x="42" y="213"/>
                  </a:lnTo>
                  <a:lnTo>
                    <a:pt x="44" y="197"/>
                  </a:lnTo>
                  <a:lnTo>
                    <a:pt x="42" y="177"/>
                  </a:lnTo>
                  <a:lnTo>
                    <a:pt x="28" y="149"/>
                  </a:lnTo>
                  <a:lnTo>
                    <a:pt x="20" y="129"/>
                  </a:lnTo>
                  <a:lnTo>
                    <a:pt x="22" y="95"/>
                  </a:lnTo>
                  <a:lnTo>
                    <a:pt x="33" y="81"/>
                  </a:lnTo>
                  <a:lnTo>
                    <a:pt x="47" y="59"/>
                  </a:lnTo>
                  <a:lnTo>
                    <a:pt x="55" y="41"/>
                  </a:lnTo>
                  <a:lnTo>
                    <a:pt x="49" y="25"/>
                  </a:lnTo>
                  <a:lnTo>
                    <a:pt x="53" y="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7" name="Freeform 1081"/>
            <p:cNvSpPr>
              <a:spLocks/>
            </p:cNvSpPr>
            <p:nvPr/>
          </p:nvSpPr>
          <p:spPr bwMode="auto">
            <a:xfrm>
              <a:off x="421" y="1640"/>
              <a:ext cx="194" cy="167"/>
            </a:xfrm>
            <a:custGeom>
              <a:avLst/>
              <a:gdLst/>
              <a:ahLst/>
              <a:cxnLst>
                <a:cxn ang="0">
                  <a:pos x="194" y="135"/>
                </a:cxn>
                <a:cxn ang="0">
                  <a:pos x="135" y="87"/>
                </a:cxn>
                <a:cxn ang="0">
                  <a:pos x="86" y="43"/>
                </a:cxn>
                <a:cxn ang="0">
                  <a:pos x="41" y="0"/>
                </a:cxn>
                <a:cxn ang="0">
                  <a:pos x="0" y="0"/>
                </a:cxn>
                <a:cxn ang="0">
                  <a:pos x="97" y="70"/>
                </a:cxn>
                <a:cxn ang="0">
                  <a:pos x="144" y="114"/>
                </a:cxn>
                <a:cxn ang="0">
                  <a:pos x="183" y="167"/>
                </a:cxn>
                <a:cxn ang="0">
                  <a:pos x="194" y="135"/>
                </a:cxn>
              </a:cxnLst>
              <a:rect l="0" t="0" r="r" b="b"/>
              <a:pathLst>
                <a:path w="194" h="167">
                  <a:moveTo>
                    <a:pt x="194" y="135"/>
                  </a:moveTo>
                  <a:lnTo>
                    <a:pt x="135" y="87"/>
                  </a:lnTo>
                  <a:lnTo>
                    <a:pt x="86" y="4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97" y="70"/>
                  </a:lnTo>
                  <a:lnTo>
                    <a:pt x="144" y="114"/>
                  </a:lnTo>
                  <a:lnTo>
                    <a:pt x="183" y="167"/>
                  </a:lnTo>
                  <a:lnTo>
                    <a:pt x="194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8" name="Freeform 1082"/>
            <p:cNvSpPr>
              <a:spLocks/>
            </p:cNvSpPr>
            <p:nvPr/>
          </p:nvSpPr>
          <p:spPr bwMode="auto">
            <a:xfrm>
              <a:off x="419" y="1737"/>
              <a:ext cx="167" cy="136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124" y="70"/>
                </a:cxn>
                <a:cxn ang="0">
                  <a:pos x="92" y="43"/>
                </a:cxn>
                <a:cxn ang="0">
                  <a:pos x="33" y="0"/>
                </a:cxn>
                <a:cxn ang="0">
                  <a:pos x="0" y="0"/>
                </a:cxn>
                <a:cxn ang="0">
                  <a:pos x="76" y="43"/>
                </a:cxn>
                <a:cxn ang="0">
                  <a:pos x="105" y="72"/>
                </a:cxn>
                <a:cxn ang="0">
                  <a:pos x="167" y="136"/>
                </a:cxn>
                <a:cxn ang="0">
                  <a:pos x="164" y="97"/>
                </a:cxn>
                <a:cxn ang="0">
                  <a:pos x="167" y="86"/>
                </a:cxn>
              </a:cxnLst>
              <a:rect l="0" t="0" r="r" b="b"/>
              <a:pathLst>
                <a:path w="167" h="136">
                  <a:moveTo>
                    <a:pt x="167" y="86"/>
                  </a:moveTo>
                  <a:lnTo>
                    <a:pt x="124" y="70"/>
                  </a:lnTo>
                  <a:lnTo>
                    <a:pt x="92" y="43"/>
                  </a:lnTo>
                  <a:lnTo>
                    <a:pt x="33" y="0"/>
                  </a:lnTo>
                  <a:lnTo>
                    <a:pt x="0" y="0"/>
                  </a:lnTo>
                  <a:lnTo>
                    <a:pt x="76" y="43"/>
                  </a:lnTo>
                  <a:lnTo>
                    <a:pt x="105" y="72"/>
                  </a:lnTo>
                  <a:lnTo>
                    <a:pt x="167" y="136"/>
                  </a:lnTo>
                  <a:lnTo>
                    <a:pt x="164" y="97"/>
                  </a:lnTo>
                  <a:lnTo>
                    <a:pt x="167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39" name="Freeform 1083"/>
            <p:cNvSpPr>
              <a:spLocks/>
            </p:cNvSpPr>
            <p:nvPr/>
          </p:nvSpPr>
          <p:spPr bwMode="auto">
            <a:xfrm>
              <a:off x="393" y="1817"/>
              <a:ext cx="198" cy="211"/>
            </a:xfrm>
            <a:custGeom>
              <a:avLst/>
              <a:gdLst/>
              <a:ahLst/>
              <a:cxnLst>
                <a:cxn ang="0">
                  <a:pos x="194" y="158"/>
                </a:cxn>
                <a:cxn ang="0">
                  <a:pos x="140" y="110"/>
                </a:cxn>
                <a:cxn ang="0">
                  <a:pos x="119" y="77"/>
                </a:cxn>
                <a:cxn ang="0">
                  <a:pos x="76" y="45"/>
                </a:cxn>
                <a:cxn ang="0">
                  <a:pos x="38" y="17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3" y="38"/>
                </a:cxn>
                <a:cxn ang="0">
                  <a:pos x="92" y="76"/>
                </a:cxn>
                <a:cxn ang="0">
                  <a:pos x="135" y="119"/>
                </a:cxn>
                <a:cxn ang="0">
                  <a:pos x="165" y="167"/>
                </a:cxn>
                <a:cxn ang="0">
                  <a:pos x="198" y="211"/>
                </a:cxn>
                <a:cxn ang="0">
                  <a:pos x="194" y="158"/>
                </a:cxn>
              </a:cxnLst>
              <a:rect l="0" t="0" r="r" b="b"/>
              <a:pathLst>
                <a:path w="198" h="211">
                  <a:moveTo>
                    <a:pt x="194" y="158"/>
                  </a:moveTo>
                  <a:lnTo>
                    <a:pt x="140" y="110"/>
                  </a:lnTo>
                  <a:lnTo>
                    <a:pt x="119" y="77"/>
                  </a:lnTo>
                  <a:lnTo>
                    <a:pt x="76" y="45"/>
                  </a:lnTo>
                  <a:lnTo>
                    <a:pt x="38" y="17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3" y="38"/>
                  </a:lnTo>
                  <a:lnTo>
                    <a:pt x="92" y="76"/>
                  </a:lnTo>
                  <a:lnTo>
                    <a:pt x="135" y="119"/>
                  </a:lnTo>
                  <a:lnTo>
                    <a:pt x="165" y="167"/>
                  </a:lnTo>
                  <a:lnTo>
                    <a:pt x="198" y="211"/>
                  </a:lnTo>
                  <a:lnTo>
                    <a:pt x="194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0" name="Freeform 1084"/>
            <p:cNvSpPr>
              <a:spLocks/>
            </p:cNvSpPr>
            <p:nvPr/>
          </p:nvSpPr>
          <p:spPr bwMode="auto">
            <a:xfrm>
              <a:off x="415" y="1991"/>
              <a:ext cx="152" cy="125"/>
            </a:xfrm>
            <a:custGeom>
              <a:avLst/>
              <a:gdLst/>
              <a:ahLst/>
              <a:cxnLst>
                <a:cxn ang="0">
                  <a:pos x="152" y="103"/>
                </a:cxn>
                <a:cxn ang="0">
                  <a:pos x="109" y="56"/>
                </a:cxn>
                <a:cxn ang="0">
                  <a:pos x="64" y="27"/>
                </a:cxn>
                <a:cxn ang="0">
                  <a:pos x="27" y="7"/>
                </a:cxn>
                <a:cxn ang="0">
                  <a:pos x="0" y="0"/>
                </a:cxn>
                <a:cxn ang="0">
                  <a:pos x="16" y="27"/>
                </a:cxn>
                <a:cxn ang="0">
                  <a:pos x="64" y="54"/>
                </a:cxn>
                <a:cxn ang="0">
                  <a:pos x="102" y="93"/>
                </a:cxn>
                <a:cxn ang="0">
                  <a:pos x="120" y="120"/>
                </a:cxn>
                <a:cxn ang="0">
                  <a:pos x="136" y="125"/>
                </a:cxn>
                <a:cxn ang="0">
                  <a:pos x="150" y="116"/>
                </a:cxn>
                <a:cxn ang="0">
                  <a:pos x="152" y="103"/>
                </a:cxn>
              </a:cxnLst>
              <a:rect l="0" t="0" r="r" b="b"/>
              <a:pathLst>
                <a:path w="152" h="125">
                  <a:moveTo>
                    <a:pt x="152" y="103"/>
                  </a:moveTo>
                  <a:lnTo>
                    <a:pt x="109" y="56"/>
                  </a:lnTo>
                  <a:lnTo>
                    <a:pt x="64" y="27"/>
                  </a:lnTo>
                  <a:lnTo>
                    <a:pt x="27" y="7"/>
                  </a:lnTo>
                  <a:lnTo>
                    <a:pt x="0" y="0"/>
                  </a:lnTo>
                  <a:lnTo>
                    <a:pt x="16" y="27"/>
                  </a:lnTo>
                  <a:lnTo>
                    <a:pt x="64" y="54"/>
                  </a:lnTo>
                  <a:lnTo>
                    <a:pt x="102" y="93"/>
                  </a:lnTo>
                  <a:lnTo>
                    <a:pt x="120" y="120"/>
                  </a:lnTo>
                  <a:lnTo>
                    <a:pt x="136" y="125"/>
                  </a:lnTo>
                  <a:lnTo>
                    <a:pt x="150" y="116"/>
                  </a:lnTo>
                  <a:lnTo>
                    <a:pt x="152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1" name="Freeform 1085"/>
            <p:cNvSpPr>
              <a:spLocks/>
            </p:cNvSpPr>
            <p:nvPr/>
          </p:nvSpPr>
          <p:spPr bwMode="auto">
            <a:xfrm>
              <a:off x="395" y="2078"/>
              <a:ext cx="169" cy="155"/>
            </a:xfrm>
            <a:custGeom>
              <a:avLst/>
              <a:gdLst/>
              <a:ahLst/>
              <a:cxnLst>
                <a:cxn ang="0">
                  <a:pos x="169" y="144"/>
                </a:cxn>
                <a:cxn ang="0">
                  <a:pos x="126" y="98"/>
                </a:cxn>
                <a:cxn ang="0">
                  <a:pos x="72" y="42"/>
                </a:cxn>
                <a:cxn ang="0">
                  <a:pos x="40" y="15"/>
                </a:cxn>
                <a:cxn ang="0">
                  <a:pos x="15" y="0"/>
                </a:cxn>
                <a:cxn ang="0">
                  <a:pos x="0" y="10"/>
                </a:cxn>
                <a:cxn ang="0">
                  <a:pos x="30" y="33"/>
                </a:cxn>
                <a:cxn ang="0">
                  <a:pos x="78" y="82"/>
                </a:cxn>
                <a:cxn ang="0">
                  <a:pos x="123" y="130"/>
                </a:cxn>
                <a:cxn ang="0">
                  <a:pos x="153" y="155"/>
                </a:cxn>
                <a:cxn ang="0">
                  <a:pos x="160" y="155"/>
                </a:cxn>
                <a:cxn ang="0">
                  <a:pos x="169" y="144"/>
                </a:cxn>
              </a:cxnLst>
              <a:rect l="0" t="0" r="r" b="b"/>
              <a:pathLst>
                <a:path w="169" h="155">
                  <a:moveTo>
                    <a:pt x="169" y="144"/>
                  </a:moveTo>
                  <a:lnTo>
                    <a:pt x="126" y="98"/>
                  </a:lnTo>
                  <a:lnTo>
                    <a:pt x="72" y="42"/>
                  </a:lnTo>
                  <a:lnTo>
                    <a:pt x="40" y="15"/>
                  </a:lnTo>
                  <a:lnTo>
                    <a:pt x="15" y="0"/>
                  </a:lnTo>
                  <a:lnTo>
                    <a:pt x="0" y="10"/>
                  </a:lnTo>
                  <a:lnTo>
                    <a:pt x="30" y="33"/>
                  </a:lnTo>
                  <a:lnTo>
                    <a:pt x="78" y="82"/>
                  </a:lnTo>
                  <a:lnTo>
                    <a:pt x="123" y="130"/>
                  </a:lnTo>
                  <a:lnTo>
                    <a:pt x="153" y="155"/>
                  </a:lnTo>
                  <a:lnTo>
                    <a:pt x="160" y="155"/>
                  </a:lnTo>
                  <a:lnTo>
                    <a:pt x="169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2" name="Freeform 1086"/>
            <p:cNvSpPr>
              <a:spLocks/>
            </p:cNvSpPr>
            <p:nvPr/>
          </p:nvSpPr>
          <p:spPr bwMode="auto">
            <a:xfrm>
              <a:off x="416" y="2208"/>
              <a:ext cx="118" cy="122"/>
            </a:xfrm>
            <a:custGeom>
              <a:avLst/>
              <a:gdLst/>
              <a:ahLst/>
              <a:cxnLst>
                <a:cxn ang="0">
                  <a:pos x="116" y="102"/>
                </a:cxn>
                <a:cxn ang="0">
                  <a:pos x="68" y="31"/>
                </a:cxn>
                <a:cxn ang="0">
                  <a:pos x="21" y="4"/>
                </a:cxn>
                <a:cxn ang="0">
                  <a:pos x="0" y="0"/>
                </a:cxn>
                <a:cxn ang="0">
                  <a:pos x="5" y="14"/>
                </a:cxn>
                <a:cxn ang="0">
                  <a:pos x="59" y="54"/>
                </a:cxn>
                <a:cxn ang="0">
                  <a:pos x="111" y="117"/>
                </a:cxn>
                <a:cxn ang="0">
                  <a:pos x="118" y="122"/>
                </a:cxn>
                <a:cxn ang="0">
                  <a:pos x="116" y="102"/>
                </a:cxn>
              </a:cxnLst>
              <a:rect l="0" t="0" r="r" b="b"/>
              <a:pathLst>
                <a:path w="118" h="122">
                  <a:moveTo>
                    <a:pt x="116" y="102"/>
                  </a:moveTo>
                  <a:lnTo>
                    <a:pt x="68" y="31"/>
                  </a:lnTo>
                  <a:lnTo>
                    <a:pt x="21" y="4"/>
                  </a:lnTo>
                  <a:lnTo>
                    <a:pt x="0" y="0"/>
                  </a:lnTo>
                  <a:lnTo>
                    <a:pt x="5" y="14"/>
                  </a:lnTo>
                  <a:lnTo>
                    <a:pt x="59" y="54"/>
                  </a:lnTo>
                  <a:lnTo>
                    <a:pt x="111" y="117"/>
                  </a:lnTo>
                  <a:lnTo>
                    <a:pt x="118" y="122"/>
                  </a:lnTo>
                  <a:lnTo>
                    <a:pt x="116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3" name="Freeform 1087"/>
            <p:cNvSpPr>
              <a:spLocks/>
            </p:cNvSpPr>
            <p:nvPr/>
          </p:nvSpPr>
          <p:spPr bwMode="auto">
            <a:xfrm>
              <a:off x="419" y="2327"/>
              <a:ext cx="81" cy="92"/>
            </a:xfrm>
            <a:custGeom>
              <a:avLst/>
              <a:gdLst/>
              <a:ahLst/>
              <a:cxnLst>
                <a:cxn ang="0">
                  <a:pos x="78" y="70"/>
                </a:cxn>
                <a:cxn ang="0">
                  <a:pos x="38" y="16"/>
                </a:cxn>
                <a:cxn ang="0">
                  <a:pos x="2" y="0"/>
                </a:cxn>
                <a:cxn ang="0">
                  <a:pos x="0" y="16"/>
                </a:cxn>
                <a:cxn ang="0">
                  <a:pos x="17" y="43"/>
                </a:cxn>
                <a:cxn ang="0">
                  <a:pos x="60" y="79"/>
                </a:cxn>
                <a:cxn ang="0">
                  <a:pos x="72" y="92"/>
                </a:cxn>
                <a:cxn ang="0">
                  <a:pos x="81" y="86"/>
                </a:cxn>
                <a:cxn ang="0">
                  <a:pos x="78" y="70"/>
                </a:cxn>
              </a:cxnLst>
              <a:rect l="0" t="0" r="r" b="b"/>
              <a:pathLst>
                <a:path w="81" h="92">
                  <a:moveTo>
                    <a:pt x="78" y="70"/>
                  </a:moveTo>
                  <a:lnTo>
                    <a:pt x="38" y="16"/>
                  </a:lnTo>
                  <a:lnTo>
                    <a:pt x="2" y="0"/>
                  </a:lnTo>
                  <a:lnTo>
                    <a:pt x="0" y="16"/>
                  </a:lnTo>
                  <a:lnTo>
                    <a:pt x="17" y="43"/>
                  </a:lnTo>
                  <a:lnTo>
                    <a:pt x="60" y="79"/>
                  </a:lnTo>
                  <a:lnTo>
                    <a:pt x="72" y="92"/>
                  </a:lnTo>
                  <a:lnTo>
                    <a:pt x="81" y="86"/>
                  </a:lnTo>
                  <a:lnTo>
                    <a:pt x="78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4" name="Freeform 1088"/>
            <p:cNvSpPr>
              <a:spLocks/>
            </p:cNvSpPr>
            <p:nvPr/>
          </p:nvSpPr>
          <p:spPr bwMode="auto">
            <a:xfrm>
              <a:off x="426" y="2448"/>
              <a:ext cx="102" cy="104"/>
            </a:xfrm>
            <a:custGeom>
              <a:avLst/>
              <a:gdLst/>
              <a:ahLst/>
              <a:cxnLst>
                <a:cxn ang="0">
                  <a:pos x="102" y="104"/>
                </a:cxn>
                <a:cxn ang="0">
                  <a:pos x="88" y="88"/>
                </a:cxn>
                <a:cxn ang="0">
                  <a:pos x="59" y="45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7" y="16"/>
                </a:cxn>
                <a:cxn ang="0">
                  <a:pos x="39" y="59"/>
                </a:cxn>
                <a:cxn ang="0">
                  <a:pos x="71" y="102"/>
                </a:cxn>
                <a:cxn ang="0">
                  <a:pos x="102" y="104"/>
                </a:cxn>
              </a:cxnLst>
              <a:rect l="0" t="0" r="r" b="b"/>
              <a:pathLst>
                <a:path w="102" h="104">
                  <a:moveTo>
                    <a:pt x="102" y="104"/>
                  </a:moveTo>
                  <a:lnTo>
                    <a:pt x="88" y="88"/>
                  </a:lnTo>
                  <a:lnTo>
                    <a:pt x="59" y="4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39" y="59"/>
                  </a:lnTo>
                  <a:lnTo>
                    <a:pt x="71" y="102"/>
                  </a:lnTo>
                  <a:lnTo>
                    <a:pt x="102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5" name="Freeform 1089"/>
            <p:cNvSpPr>
              <a:spLocks/>
            </p:cNvSpPr>
            <p:nvPr/>
          </p:nvSpPr>
          <p:spPr bwMode="auto">
            <a:xfrm>
              <a:off x="564" y="1581"/>
              <a:ext cx="312" cy="1160"/>
            </a:xfrm>
            <a:custGeom>
              <a:avLst/>
              <a:gdLst/>
              <a:ahLst/>
              <a:cxnLst>
                <a:cxn ang="0">
                  <a:pos x="45" y="142"/>
                </a:cxn>
                <a:cxn ang="0">
                  <a:pos x="56" y="206"/>
                </a:cxn>
                <a:cxn ang="0">
                  <a:pos x="29" y="249"/>
                </a:cxn>
                <a:cxn ang="0">
                  <a:pos x="32" y="308"/>
                </a:cxn>
                <a:cxn ang="0">
                  <a:pos x="48" y="357"/>
                </a:cxn>
                <a:cxn ang="0">
                  <a:pos x="23" y="405"/>
                </a:cxn>
                <a:cxn ang="0">
                  <a:pos x="50" y="489"/>
                </a:cxn>
                <a:cxn ang="0">
                  <a:pos x="18" y="560"/>
                </a:cxn>
                <a:cxn ang="0">
                  <a:pos x="34" y="630"/>
                </a:cxn>
                <a:cxn ang="0">
                  <a:pos x="43" y="680"/>
                </a:cxn>
                <a:cxn ang="0">
                  <a:pos x="11" y="723"/>
                </a:cxn>
                <a:cxn ang="0">
                  <a:pos x="29" y="813"/>
                </a:cxn>
                <a:cxn ang="0">
                  <a:pos x="27" y="861"/>
                </a:cxn>
                <a:cxn ang="0">
                  <a:pos x="0" y="921"/>
                </a:cxn>
                <a:cxn ang="0">
                  <a:pos x="16" y="971"/>
                </a:cxn>
                <a:cxn ang="0">
                  <a:pos x="18" y="1017"/>
                </a:cxn>
                <a:cxn ang="0">
                  <a:pos x="23" y="1066"/>
                </a:cxn>
                <a:cxn ang="0">
                  <a:pos x="45" y="1109"/>
                </a:cxn>
                <a:cxn ang="0">
                  <a:pos x="48" y="1160"/>
                </a:cxn>
                <a:cxn ang="0">
                  <a:pos x="118" y="1116"/>
                </a:cxn>
                <a:cxn ang="0">
                  <a:pos x="201" y="1105"/>
                </a:cxn>
                <a:cxn ang="0">
                  <a:pos x="258" y="1082"/>
                </a:cxn>
                <a:cxn ang="0">
                  <a:pos x="276" y="1050"/>
                </a:cxn>
                <a:cxn ang="0">
                  <a:pos x="282" y="985"/>
                </a:cxn>
                <a:cxn ang="0">
                  <a:pos x="269" y="901"/>
                </a:cxn>
                <a:cxn ang="0">
                  <a:pos x="255" y="856"/>
                </a:cxn>
                <a:cxn ang="0">
                  <a:pos x="264" y="802"/>
                </a:cxn>
                <a:cxn ang="0">
                  <a:pos x="238" y="743"/>
                </a:cxn>
                <a:cxn ang="0">
                  <a:pos x="274" y="697"/>
                </a:cxn>
                <a:cxn ang="0">
                  <a:pos x="247" y="630"/>
                </a:cxn>
                <a:cxn ang="0">
                  <a:pos x="233" y="567"/>
                </a:cxn>
                <a:cxn ang="0">
                  <a:pos x="287" y="519"/>
                </a:cxn>
                <a:cxn ang="0">
                  <a:pos x="269" y="484"/>
                </a:cxn>
                <a:cxn ang="0">
                  <a:pos x="269" y="425"/>
                </a:cxn>
                <a:cxn ang="0">
                  <a:pos x="244" y="387"/>
                </a:cxn>
                <a:cxn ang="0">
                  <a:pos x="264" y="341"/>
                </a:cxn>
                <a:cxn ang="0">
                  <a:pos x="247" y="303"/>
                </a:cxn>
                <a:cxn ang="0">
                  <a:pos x="247" y="271"/>
                </a:cxn>
                <a:cxn ang="0">
                  <a:pos x="265" y="242"/>
                </a:cxn>
                <a:cxn ang="0">
                  <a:pos x="242" y="204"/>
                </a:cxn>
                <a:cxn ang="0">
                  <a:pos x="238" y="151"/>
                </a:cxn>
                <a:cxn ang="0">
                  <a:pos x="298" y="82"/>
                </a:cxn>
                <a:cxn ang="0">
                  <a:pos x="312" y="11"/>
                </a:cxn>
                <a:cxn ang="0">
                  <a:pos x="276" y="11"/>
                </a:cxn>
                <a:cxn ang="0">
                  <a:pos x="172" y="66"/>
                </a:cxn>
                <a:cxn ang="0">
                  <a:pos x="86" y="99"/>
                </a:cxn>
              </a:cxnLst>
              <a:rect l="0" t="0" r="r" b="b"/>
              <a:pathLst>
                <a:path w="312" h="1160">
                  <a:moveTo>
                    <a:pt x="56" y="109"/>
                  </a:moveTo>
                  <a:lnTo>
                    <a:pt x="45" y="142"/>
                  </a:lnTo>
                  <a:lnTo>
                    <a:pt x="54" y="174"/>
                  </a:lnTo>
                  <a:lnTo>
                    <a:pt x="56" y="206"/>
                  </a:lnTo>
                  <a:lnTo>
                    <a:pt x="45" y="226"/>
                  </a:lnTo>
                  <a:lnTo>
                    <a:pt x="29" y="249"/>
                  </a:lnTo>
                  <a:lnTo>
                    <a:pt x="22" y="285"/>
                  </a:lnTo>
                  <a:lnTo>
                    <a:pt x="32" y="308"/>
                  </a:lnTo>
                  <a:lnTo>
                    <a:pt x="48" y="335"/>
                  </a:lnTo>
                  <a:lnTo>
                    <a:pt x="48" y="357"/>
                  </a:lnTo>
                  <a:lnTo>
                    <a:pt x="38" y="378"/>
                  </a:lnTo>
                  <a:lnTo>
                    <a:pt x="23" y="405"/>
                  </a:lnTo>
                  <a:lnTo>
                    <a:pt x="29" y="432"/>
                  </a:lnTo>
                  <a:lnTo>
                    <a:pt x="50" y="489"/>
                  </a:lnTo>
                  <a:lnTo>
                    <a:pt x="48" y="514"/>
                  </a:lnTo>
                  <a:lnTo>
                    <a:pt x="18" y="560"/>
                  </a:lnTo>
                  <a:lnTo>
                    <a:pt x="18" y="600"/>
                  </a:lnTo>
                  <a:lnTo>
                    <a:pt x="34" y="630"/>
                  </a:lnTo>
                  <a:lnTo>
                    <a:pt x="45" y="657"/>
                  </a:lnTo>
                  <a:lnTo>
                    <a:pt x="43" y="680"/>
                  </a:lnTo>
                  <a:lnTo>
                    <a:pt x="16" y="705"/>
                  </a:lnTo>
                  <a:lnTo>
                    <a:pt x="11" y="723"/>
                  </a:lnTo>
                  <a:lnTo>
                    <a:pt x="16" y="766"/>
                  </a:lnTo>
                  <a:lnTo>
                    <a:pt x="29" y="813"/>
                  </a:lnTo>
                  <a:lnTo>
                    <a:pt x="29" y="840"/>
                  </a:lnTo>
                  <a:lnTo>
                    <a:pt x="27" y="861"/>
                  </a:lnTo>
                  <a:lnTo>
                    <a:pt x="7" y="894"/>
                  </a:lnTo>
                  <a:lnTo>
                    <a:pt x="0" y="921"/>
                  </a:lnTo>
                  <a:lnTo>
                    <a:pt x="2" y="949"/>
                  </a:lnTo>
                  <a:lnTo>
                    <a:pt x="16" y="971"/>
                  </a:lnTo>
                  <a:lnTo>
                    <a:pt x="32" y="990"/>
                  </a:lnTo>
                  <a:lnTo>
                    <a:pt x="18" y="1017"/>
                  </a:lnTo>
                  <a:lnTo>
                    <a:pt x="11" y="1044"/>
                  </a:lnTo>
                  <a:lnTo>
                    <a:pt x="23" y="1066"/>
                  </a:lnTo>
                  <a:lnTo>
                    <a:pt x="43" y="1082"/>
                  </a:lnTo>
                  <a:lnTo>
                    <a:pt x="45" y="1109"/>
                  </a:lnTo>
                  <a:lnTo>
                    <a:pt x="45" y="1131"/>
                  </a:lnTo>
                  <a:lnTo>
                    <a:pt x="48" y="1160"/>
                  </a:lnTo>
                  <a:lnTo>
                    <a:pt x="82" y="1137"/>
                  </a:lnTo>
                  <a:lnTo>
                    <a:pt x="118" y="1116"/>
                  </a:lnTo>
                  <a:lnTo>
                    <a:pt x="151" y="1105"/>
                  </a:lnTo>
                  <a:lnTo>
                    <a:pt x="201" y="1105"/>
                  </a:lnTo>
                  <a:lnTo>
                    <a:pt x="237" y="1100"/>
                  </a:lnTo>
                  <a:lnTo>
                    <a:pt x="258" y="1082"/>
                  </a:lnTo>
                  <a:lnTo>
                    <a:pt x="296" y="1071"/>
                  </a:lnTo>
                  <a:lnTo>
                    <a:pt x="276" y="1050"/>
                  </a:lnTo>
                  <a:lnTo>
                    <a:pt x="269" y="1019"/>
                  </a:lnTo>
                  <a:lnTo>
                    <a:pt x="282" y="985"/>
                  </a:lnTo>
                  <a:lnTo>
                    <a:pt x="280" y="937"/>
                  </a:lnTo>
                  <a:lnTo>
                    <a:pt x="269" y="901"/>
                  </a:lnTo>
                  <a:lnTo>
                    <a:pt x="258" y="883"/>
                  </a:lnTo>
                  <a:lnTo>
                    <a:pt x="255" y="856"/>
                  </a:lnTo>
                  <a:lnTo>
                    <a:pt x="269" y="824"/>
                  </a:lnTo>
                  <a:lnTo>
                    <a:pt x="264" y="802"/>
                  </a:lnTo>
                  <a:lnTo>
                    <a:pt x="237" y="765"/>
                  </a:lnTo>
                  <a:lnTo>
                    <a:pt x="238" y="743"/>
                  </a:lnTo>
                  <a:lnTo>
                    <a:pt x="249" y="723"/>
                  </a:lnTo>
                  <a:lnTo>
                    <a:pt x="274" y="697"/>
                  </a:lnTo>
                  <a:lnTo>
                    <a:pt x="265" y="675"/>
                  </a:lnTo>
                  <a:lnTo>
                    <a:pt x="247" y="630"/>
                  </a:lnTo>
                  <a:lnTo>
                    <a:pt x="233" y="600"/>
                  </a:lnTo>
                  <a:lnTo>
                    <a:pt x="233" y="567"/>
                  </a:lnTo>
                  <a:lnTo>
                    <a:pt x="282" y="550"/>
                  </a:lnTo>
                  <a:lnTo>
                    <a:pt x="287" y="519"/>
                  </a:lnTo>
                  <a:lnTo>
                    <a:pt x="282" y="500"/>
                  </a:lnTo>
                  <a:lnTo>
                    <a:pt x="269" y="484"/>
                  </a:lnTo>
                  <a:lnTo>
                    <a:pt x="271" y="457"/>
                  </a:lnTo>
                  <a:lnTo>
                    <a:pt x="269" y="425"/>
                  </a:lnTo>
                  <a:lnTo>
                    <a:pt x="255" y="409"/>
                  </a:lnTo>
                  <a:lnTo>
                    <a:pt x="244" y="387"/>
                  </a:lnTo>
                  <a:lnTo>
                    <a:pt x="253" y="366"/>
                  </a:lnTo>
                  <a:lnTo>
                    <a:pt x="264" y="341"/>
                  </a:lnTo>
                  <a:lnTo>
                    <a:pt x="264" y="324"/>
                  </a:lnTo>
                  <a:lnTo>
                    <a:pt x="247" y="303"/>
                  </a:lnTo>
                  <a:lnTo>
                    <a:pt x="242" y="285"/>
                  </a:lnTo>
                  <a:lnTo>
                    <a:pt x="247" y="271"/>
                  </a:lnTo>
                  <a:lnTo>
                    <a:pt x="264" y="260"/>
                  </a:lnTo>
                  <a:lnTo>
                    <a:pt x="265" y="242"/>
                  </a:lnTo>
                  <a:lnTo>
                    <a:pt x="260" y="231"/>
                  </a:lnTo>
                  <a:lnTo>
                    <a:pt x="242" y="204"/>
                  </a:lnTo>
                  <a:lnTo>
                    <a:pt x="237" y="174"/>
                  </a:lnTo>
                  <a:lnTo>
                    <a:pt x="238" y="151"/>
                  </a:lnTo>
                  <a:lnTo>
                    <a:pt x="255" y="129"/>
                  </a:lnTo>
                  <a:lnTo>
                    <a:pt x="298" y="82"/>
                  </a:lnTo>
                  <a:lnTo>
                    <a:pt x="312" y="43"/>
                  </a:lnTo>
                  <a:lnTo>
                    <a:pt x="312" y="11"/>
                  </a:lnTo>
                  <a:lnTo>
                    <a:pt x="298" y="0"/>
                  </a:lnTo>
                  <a:lnTo>
                    <a:pt x="276" y="11"/>
                  </a:lnTo>
                  <a:lnTo>
                    <a:pt x="222" y="45"/>
                  </a:lnTo>
                  <a:lnTo>
                    <a:pt x="172" y="66"/>
                  </a:lnTo>
                  <a:lnTo>
                    <a:pt x="120" y="88"/>
                  </a:lnTo>
                  <a:lnTo>
                    <a:pt x="86" y="99"/>
                  </a:lnTo>
                  <a:lnTo>
                    <a:pt x="56" y="109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6" name="Freeform 1090"/>
            <p:cNvSpPr>
              <a:spLocks/>
            </p:cNvSpPr>
            <p:nvPr/>
          </p:nvSpPr>
          <p:spPr bwMode="auto">
            <a:xfrm>
              <a:off x="345" y="1572"/>
              <a:ext cx="558" cy="1186"/>
            </a:xfrm>
            <a:custGeom>
              <a:avLst/>
              <a:gdLst/>
              <a:ahLst/>
              <a:cxnLst>
                <a:cxn ang="0">
                  <a:pos x="365" y="1113"/>
                </a:cxn>
                <a:cxn ang="0">
                  <a:pos x="258" y="1152"/>
                </a:cxn>
                <a:cxn ang="0">
                  <a:pos x="45" y="959"/>
                </a:cxn>
                <a:cxn ang="0">
                  <a:pos x="34" y="991"/>
                </a:cxn>
                <a:cxn ang="0">
                  <a:pos x="265" y="1186"/>
                </a:cxn>
                <a:cxn ang="0">
                  <a:pos x="376" y="1126"/>
                </a:cxn>
                <a:cxn ang="0">
                  <a:pos x="528" y="1076"/>
                </a:cxn>
                <a:cxn ang="0">
                  <a:pos x="521" y="991"/>
                </a:cxn>
                <a:cxn ang="0">
                  <a:pos x="490" y="898"/>
                </a:cxn>
                <a:cxn ang="0">
                  <a:pos x="505" y="823"/>
                </a:cxn>
                <a:cxn ang="0">
                  <a:pos x="472" y="750"/>
                </a:cxn>
                <a:cxn ang="0">
                  <a:pos x="489" y="664"/>
                </a:cxn>
                <a:cxn ang="0">
                  <a:pos x="501" y="578"/>
                </a:cxn>
                <a:cxn ang="0">
                  <a:pos x="505" y="469"/>
                </a:cxn>
                <a:cxn ang="0">
                  <a:pos x="483" y="378"/>
                </a:cxn>
                <a:cxn ang="0">
                  <a:pos x="472" y="306"/>
                </a:cxn>
                <a:cxn ang="0">
                  <a:pos x="499" y="244"/>
                </a:cxn>
                <a:cxn ang="0">
                  <a:pos x="485" y="140"/>
                </a:cxn>
                <a:cxn ang="0">
                  <a:pos x="553" y="12"/>
                </a:cxn>
                <a:cxn ang="0">
                  <a:pos x="523" y="39"/>
                </a:cxn>
                <a:cxn ang="0">
                  <a:pos x="453" y="156"/>
                </a:cxn>
                <a:cxn ang="0">
                  <a:pos x="351" y="252"/>
                </a:cxn>
                <a:cxn ang="0">
                  <a:pos x="456" y="217"/>
                </a:cxn>
                <a:cxn ang="0">
                  <a:pos x="447" y="285"/>
                </a:cxn>
                <a:cxn ang="0">
                  <a:pos x="397" y="356"/>
                </a:cxn>
                <a:cxn ang="0">
                  <a:pos x="469" y="340"/>
                </a:cxn>
                <a:cxn ang="0">
                  <a:pos x="451" y="394"/>
                </a:cxn>
                <a:cxn ang="0">
                  <a:pos x="446" y="453"/>
                </a:cxn>
                <a:cxn ang="0">
                  <a:pos x="340" y="533"/>
                </a:cxn>
                <a:cxn ang="0">
                  <a:pos x="458" y="478"/>
                </a:cxn>
                <a:cxn ang="0">
                  <a:pos x="501" y="533"/>
                </a:cxn>
                <a:cxn ang="0">
                  <a:pos x="429" y="583"/>
                </a:cxn>
                <a:cxn ang="0">
                  <a:pos x="297" y="648"/>
                </a:cxn>
                <a:cxn ang="0">
                  <a:pos x="447" y="621"/>
                </a:cxn>
                <a:cxn ang="0">
                  <a:pos x="478" y="721"/>
                </a:cxn>
                <a:cxn ang="0">
                  <a:pos x="300" y="769"/>
                </a:cxn>
                <a:cxn ang="0">
                  <a:pos x="397" y="766"/>
                </a:cxn>
                <a:cxn ang="0">
                  <a:pos x="458" y="796"/>
                </a:cxn>
                <a:cxn ang="0">
                  <a:pos x="456" y="855"/>
                </a:cxn>
                <a:cxn ang="0">
                  <a:pos x="286" y="889"/>
                </a:cxn>
                <a:cxn ang="0">
                  <a:pos x="370" y="889"/>
                </a:cxn>
                <a:cxn ang="0">
                  <a:pos x="467" y="873"/>
                </a:cxn>
                <a:cxn ang="0">
                  <a:pos x="383" y="954"/>
                </a:cxn>
                <a:cxn ang="0">
                  <a:pos x="286" y="1000"/>
                </a:cxn>
                <a:cxn ang="0">
                  <a:pos x="408" y="957"/>
                </a:cxn>
                <a:cxn ang="0">
                  <a:pos x="480" y="941"/>
                </a:cxn>
                <a:cxn ang="0">
                  <a:pos x="478" y="1011"/>
                </a:cxn>
                <a:cxn ang="0">
                  <a:pos x="489" y="1070"/>
                </a:cxn>
              </a:cxnLst>
              <a:rect l="0" t="0" r="r" b="b"/>
              <a:pathLst>
                <a:path w="558" h="1186">
                  <a:moveTo>
                    <a:pt x="474" y="1072"/>
                  </a:moveTo>
                  <a:lnTo>
                    <a:pt x="451" y="1099"/>
                  </a:lnTo>
                  <a:lnTo>
                    <a:pt x="413" y="1108"/>
                  </a:lnTo>
                  <a:lnTo>
                    <a:pt x="365" y="1113"/>
                  </a:lnTo>
                  <a:lnTo>
                    <a:pt x="313" y="1124"/>
                  </a:lnTo>
                  <a:lnTo>
                    <a:pt x="279" y="1146"/>
                  </a:lnTo>
                  <a:lnTo>
                    <a:pt x="268" y="1157"/>
                  </a:lnTo>
                  <a:lnTo>
                    <a:pt x="258" y="1152"/>
                  </a:lnTo>
                  <a:lnTo>
                    <a:pt x="195" y="1104"/>
                  </a:lnTo>
                  <a:lnTo>
                    <a:pt x="114" y="1040"/>
                  </a:lnTo>
                  <a:lnTo>
                    <a:pt x="87" y="1000"/>
                  </a:lnTo>
                  <a:lnTo>
                    <a:pt x="45" y="959"/>
                  </a:lnTo>
                  <a:lnTo>
                    <a:pt x="33" y="927"/>
                  </a:lnTo>
                  <a:lnTo>
                    <a:pt x="0" y="922"/>
                  </a:lnTo>
                  <a:lnTo>
                    <a:pt x="17" y="957"/>
                  </a:lnTo>
                  <a:lnTo>
                    <a:pt x="34" y="991"/>
                  </a:lnTo>
                  <a:lnTo>
                    <a:pt x="87" y="1029"/>
                  </a:lnTo>
                  <a:lnTo>
                    <a:pt x="123" y="1076"/>
                  </a:lnTo>
                  <a:lnTo>
                    <a:pt x="211" y="1131"/>
                  </a:lnTo>
                  <a:lnTo>
                    <a:pt x="265" y="1186"/>
                  </a:lnTo>
                  <a:lnTo>
                    <a:pt x="286" y="1181"/>
                  </a:lnTo>
                  <a:lnTo>
                    <a:pt x="308" y="1154"/>
                  </a:lnTo>
                  <a:lnTo>
                    <a:pt x="338" y="1138"/>
                  </a:lnTo>
                  <a:lnTo>
                    <a:pt x="376" y="1126"/>
                  </a:lnTo>
                  <a:lnTo>
                    <a:pt x="456" y="1119"/>
                  </a:lnTo>
                  <a:lnTo>
                    <a:pt x="480" y="1104"/>
                  </a:lnTo>
                  <a:lnTo>
                    <a:pt x="521" y="1094"/>
                  </a:lnTo>
                  <a:lnTo>
                    <a:pt x="528" y="1076"/>
                  </a:lnTo>
                  <a:lnTo>
                    <a:pt x="515" y="1054"/>
                  </a:lnTo>
                  <a:lnTo>
                    <a:pt x="501" y="1033"/>
                  </a:lnTo>
                  <a:lnTo>
                    <a:pt x="510" y="1006"/>
                  </a:lnTo>
                  <a:lnTo>
                    <a:pt x="521" y="991"/>
                  </a:lnTo>
                  <a:lnTo>
                    <a:pt x="521" y="968"/>
                  </a:lnTo>
                  <a:lnTo>
                    <a:pt x="510" y="932"/>
                  </a:lnTo>
                  <a:lnTo>
                    <a:pt x="505" y="914"/>
                  </a:lnTo>
                  <a:lnTo>
                    <a:pt x="490" y="898"/>
                  </a:lnTo>
                  <a:lnTo>
                    <a:pt x="483" y="879"/>
                  </a:lnTo>
                  <a:lnTo>
                    <a:pt x="490" y="861"/>
                  </a:lnTo>
                  <a:lnTo>
                    <a:pt x="506" y="846"/>
                  </a:lnTo>
                  <a:lnTo>
                    <a:pt x="505" y="823"/>
                  </a:lnTo>
                  <a:lnTo>
                    <a:pt x="496" y="807"/>
                  </a:lnTo>
                  <a:lnTo>
                    <a:pt x="478" y="782"/>
                  </a:lnTo>
                  <a:lnTo>
                    <a:pt x="467" y="769"/>
                  </a:lnTo>
                  <a:lnTo>
                    <a:pt x="472" y="750"/>
                  </a:lnTo>
                  <a:lnTo>
                    <a:pt x="499" y="734"/>
                  </a:lnTo>
                  <a:lnTo>
                    <a:pt x="510" y="712"/>
                  </a:lnTo>
                  <a:lnTo>
                    <a:pt x="506" y="694"/>
                  </a:lnTo>
                  <a:lnTo>
                    <a:pt x="489" y="664"/>
                  </a:lnTo>
                  <a:lnTo>
                    <a:pt x="469" y="626"/>
                  </a:lnTo>
                  <a:lnTo>
                    <a:pt x="462" y="599"/>
                  </a:lnTo>
                  <a:lnTo>
                    <a:pt x="472" y="588"/>
                  </a:lnTo>
                  <a:lnTo>
                    <a:pt x="501" y="578"/>
                  </a:lnTo>
                  <a:lnTo>
                    <a:pt x="517" y="567"/>
                  </a:lnTo>
                  <a:lnTo>
                    <a:pt x="521" y="533"/>
                  </a:lnTo>
                  <a:lnTo>
                    <a:pt x="501" y="494"/>
                  </a:lnTo>
                  <a:lnTo>
                    <a:pt x="505" y="469"/>
                  </a:lnTo>
                  <a:lnTo>
                    <a:pt x="512" y="446"/>
                  </a:lnTo>
                  <a:lnTo>
                    <a:pt x="494" y="419"/>
                  </a:lnTo>
                  <a:lnTo>
                    <a:pt x="478" y="394"/>
                  </a:lnTo>
                  <a:lnTo>
                    <a:pt x="483" y="378"/>
                  </a:lnTo>
                  <a:lnTo>
                    <a:pt x="494" y="362"/>
                  </a:lnTo>
                  <a:lnTo>
                    <a:pt x="494" y="335"/>
                  </a:lnTo>
                  <a:lnTo>
                    <a:pt x="483" y="319"/>
                  </a:lnTo>
                  <a:lnTo>
                    <a:pt x="472" y="306"/>
                  </a:lnTo>
                  <a:lnTo>
                    <a:pt x="474" y="286"/>
                  </a:lnTo>
                  <a:lnTo>
                    <a:pt x="494" y="276"/>
                  </a:lnTo>
                  <a:lnTo>
                    <a:pt x="505" y="265"/>
                  </a:lnTo>
                  <a:lnTo>
                    <a:pt x="499" y="244"/>
                  </a:lnTo>
                  <a:lnTo>
                    <a:pt x="478" y="217"/>
                  </a:lnTo>
                  <a:lnTo>
                    <a:pt x="469" y="193"/>
                  </a:lnTo>
                  <a:lnTo>
                    <a:pt x="467" y="166"/>
                  </a:lnTo>
                  <a:lnTo>
                    <a:pt x="485" y="140"/>
                  </a:lnTo>
                  <a:lnTo>
                    <a:pt x="523" y="98"/>
                  </a:lnTo>
                  <a:lnTo>
                    <a:pt x="542" y="66"/>
                  </a:lnTo>
                  <a:lnTo>
                    <a:pt x="558" y="39"/>
                  </a:lnTo>
                  <a:lnTo>
                    <a:pt x="553" y="12"/>
                  </a:lnTo>
                  <a:lnTo>
                    <a:pt x="539" y="0"/>
                  </a:lnTo>
                  <a:lnTo>
                    <a:pt x="528" y="2"/>
                  </a:lnTo>
                  <a:lnTo>
                    <a:pt x="510" y="23"/>
                  </a:lnTo>
                  <a:lnTo>
                    <a:pt x="523" y="39"/>
                  </a:lnTo>
                  <a:lnTo>
                    <a:pt x="521" y="66"/>
                  </a:lnTo>
                  <a:lnTo>
                    <a:pt x="496" y="113"/>
                  </a:lnTo>
                  <a:lnTo>
                    <a:pt x="463" y="140"/>
                  </a:lnTo>
                  <a:lnTo>
                    <a:pt x="453" y="156"/>
                  </a:lnTo>
                  <a:lnTo>
                    <a:pt x="446" y="177"/>
                  </a:lnTo>
                  <a:lnTo>
                    <a:pt x="442" y="190"/>
                  </a:lnTo>
                  <a:lnTo>
                    <a:pt x="394" y="227"/>
                  </a:lnTo>
                  <a:lnTo>
                    <a:pt x="351" y="252"/>
                  </a:lnTo>
                  <a:lnTo>
                    <a:pt x="345" y="270"/>
                  </a:lnTo>
                  <a:lnTo>
                    <a:pt x="360" y="274"/>
                  </a:lnTo>
                  <a:lnTo>
                    <a:pt x="424" y="227"/>
                  </a:lnTo>
                  <a:lnTo>
                    <a:pt x="456" y="217"/>
                  </a:lnTo>
                  <a:lnTo>
                    <a:pt x="472" y="247"/>
                  </a:lnTo>
                  <a:lnTo>
                    <a:pt x="478" y="260"/>
                  </a:lnTo>
                  <a:lnTo>
                    <a:pt x="462" y="274"/>
                  </a:lnTo>
                  <a:lnTo>
                    <a:pt x="447" y="285"/>
                  </a:lnTo>
                  <a:lnTo>
                    <a:pt x="446" y="303"/>
                  </a:lnTo>
                  <a:lnTo>
                    <a:pt x="451" y="322"/>
                  </a:lnTo>
                  <a:lnTo>
                    <a:pt x="437" y="338"/>
                  </a:lnTo>
                  <a:lnTo>
                    <a:pt x="397" y="356"/>
                  </a:lnTo>
                  <a:lnTo>
                    <a:pt x="338" y="381"/>
                  </a:lnTo>
                  <a:lnTo>
                    <a:pt x="360" y="389"/>
                  </a:lnTo>
                  <a:lnTo>
                    <a:pt x="420" y="365"/>
                  </a:lnTo>
                  <a:lnTo>
                    <a:pt x="469" y="340"/>
                  </a:lnTo>
                  <a:lnTo>
                    <a:pt x="478" y="346"/>
                  </a:lnTo>
                  <a:lnTo>
                    <a:pt x="472" y="362"/>
                  </a:lnTo>
                  <a:lnTo>
                    <a:pt x="456" y="378"/>
                  </a:lnTo>
                  <a:lnTo>
                    <a:pt x="451" y="394"/>
                  </a:lnTo>
                  <a:lnTo>
                    <a:pt x="458" y="415"/>
                  </a:lnTo>
                  <a:lnTo>
                    <a:pt x="478" y="432"/>
                  </a:lnTo>
                  <a:lnTo>
                    <a:pt x="478" y="446"/>
                  </a:lnTo>
                  <a:lnTo>
                    <a:pt x="446" y="453"/>
                  </a:lnTo>
                  <a:lnTo>
                    <a:pt x="419" y="489"/>
                  </a:lnTo>
                  <a:lnTo>
                    <a:pt x="386" y="510"/>
                  </a:lnTo>
                  <a:lnTo>
                    <a:pt x="343" y="522"/>
                  </a:lnTo>
                  <a:lnTo>
                    <a:pt x="340" y="533"/>
                  </a:lnTo>
                  <a:lnTo>
                    <a:pt x="367" y="529"/>
                  </a:lnTo>
                  <a:lnTo>
                    <a:pt x="424" y="510"/>
                  </a:lnTo>
                  <a:lnTo>
                    <a:pt x="446" y="494"/>
                  </a:lnTo>
                  <a:lnTo>
                    <a:pt x="458" y="478"/>
                  </a:lnTo>
                  <a:lnTo>
                    <a:pt x="478" y="475"/>
                  </a:lnTo>
                  <a:lnTo>
                    <a:pt x="478" y="494"/>
                  </a:lnTo>
                  <a:lnTo>
                    <a:pt x="490" y="512"/>
                  </a:lnTo>
                  <a:lnTo>
                    <a:pt x="501" y="533"/>
                  </a:lnTo>
                  <a:lnTo>
                    <a:pt x="494" y="549"/>
                  </a:lnTo>
                  <a:lnTo>
                    <a:pt x="469" y="560"/>
                  </a:lnTo>
                  <a:lnTo>
                    <a:pt x="446" y="567"/>
                  </a:lnTo>
                  <a:lnTo>
                    <a:pt x="429" y="583"/>
                  </a:lnTo>
                  <a:lnTo>
                    <a:pt x="356" y="605"/>
                  </a:lnTo>
                  <a:lnTo>
                    <a:pt x="302" y="624"/>
                  </a:lnTo>
                  <a:lnTo>
                    <a:pt x="281" y="635"/>
                  </a:lnTo>
                  <a:lnTo>
                    <a:pt x="297" y="648"/>
                  </a:lnTo>
                  <a:lnTo>
                    <a:pt x="329" y="640"/>
                  </a:lnTo>
                  <a:lnTo>
                    <a:pt x="394" y="615"/>
                  </a:lnTo>
                  <a:lnTo>
                    <a:pt x="437" y="603"/>
                  </a:lnTo>
                  <a:lnTo>
                    <a:pt x="447" y="621"/>
                  </a:lnTo>
                  <a:lnTo>
                    <a:pt x="458" y="653"/>
                  </a:lnTo>
                  <a:lnTo>
                    <a:pt x="478" y="680"/>
                  </a:lnTo>
                  <a:lnTo>
                    <a:pt x="480" y="701"/>
                  </a:lnTo>
                  <a:lnTo>
                    <a:pt x="478" y="721"/>
                  </a:lnTo>
                  <a:lnTo>
                    <a:pt x="456" y="728"/>
                  </a:lnTo>
                  <a:lnTo>
                    <a:pt x="419" y="737"/>
                  </a:lnTo>
                  <a:lnTo>
                    <a:pt x="370" y="759"/>
                  </a:lnTo>
                  <a:lnTo>
                    <a:pt x="300" y="769"/>
                  </a:lnTo>
                  <a:lnTo>
                    <a:pt x="274" y="782"/>
                  </a:lnTo>
                  <a:lnTo>
                    <a:pt x="292" y="791"/>
                  </a:lnTo>
                  <a:lnTo>
                    <a:pt x="354" y="782"/>
                  </a:lnTo>
                  <a:lnTo>
                    <a:pt x="397" y="766"/>
                  </a:lnTo>
                  <a:lnTo>
                    <a:pt x="426" y="755"/>
                  </a:lnTo>
                  <a:lnTo>
                    <a:pt x="451" y="750"/>
                  </a:lnTo>
                  <a:lnTo>
                    <a:pt x="447" y="769"/>
                  </a:lnTo>
                  <a:lnTo>
                    <a:pt x="458" y="796"/>
                  </a:lnTo>
                  <a:lnTo>
                    <a:pt x="474" y="812"/>
                  </a:lnTo>
                  <a:lnTo>
                    <a:pt x="478" y="830"/>
                  </a:lnTo>
                  <a:lnTo>
                    <a:pt x="478" y="846"/>
                  </a:lnTo>
                  <a:lnTo>
                    <a:pt x="456" y="855"/>
                  </a:lnTo>
                  <a:lnTo>
                    <a:pt x="415" y="857"/>
                  </a:lnTo>
                  <a:lnTo>
                    <a:pt x="386" y="866"/>
                  </a:lnTo>
                  <a:lnTo>
                    <a:pt x="322" y="888"/>
                  </a:lnTo>
                  <a:lnTo>
                    <a:pt x="286" y="889"/>
                  </a:lnTo>
                  <a:lnTo>
                    <a:pt x="274" y="905"/>
                  </a:lnTo>
                  <a:lnTo>
                    <a:pt x="290" y="911"/>
                  </a:lnTo>
                  <a:lnTo>
                    <a:pt x="322" y="904"/>
                  </a:lnTo>
                  <a:lnTo>
                    <a:pt x="370" y="889"/>
                  </a:lnTo>
                  <a:lnTo>
                    <a:pt x="397" y="879"/>
                  </a:lnTo>
                  <a:lnTo>
                    <a:pt x="431" y="871"/>
                  </a:lnTo>
                  <a:lnTo>
                    <a:pt x="458" y="873"/>
                  </a:lnTo>
                  <a:lnTo>
                    <a:pt x="467" y="873"/>
                  </a:lnTo>
                  <a:lnTo>
                    <a:pt x="467" y="898"/>
                  </a:lnTo>
                  <a:lnTo>
                    <a:pt x="474" y="911"/>
                  </a:lnTo>
                  <a:lnTo>
                    <a:pt x="426" y="922"/>
                  </a:lnTo>
                  <a:lnTo>
                    <a:pt x="383" y="954"/>
                  </a:lnTo>
                  <a:lnTo>
                    <a:pt x="335" y="970"/>
                  </a:lnTo>
                  <a:lnTo>
                    <a:pt x="302" y="975"/>
                  </a:lnTo>
                  <a:lnTo>
                    <a:pt x="275" y="990"/>
                  </a:lnTo>
                  <a:lnTo>
                    <a:pt x="286" y="1000"/>
                  </a:lnTo>
                  <a:lnTo>
                    <a:pt x="313" y="991"/>
                  </a:lnTo>
                  <a:lnTo>
                    <a:pt x="343" y="981"/>
                  </a:lnTo>
                  <a:lnTo>
                    <a:pt x="378" y="975"/>
                  </a:lnTo>
                  <a:lnTo>
                    <a:pt x="408" y="957"/>
                  </a:lnTo>
                  <a:lnTo>
                    <a:pt x="424" y="941"/>
                  </a:lnTo>
                  <a:lnTo>
                    <a:pt x="446" y="938"/>
                  </a:lnTo>
                  <a:lnTo>
                    <a:pt x="472" y="938"/>
                  </a:lnTo>
                  <a:lnTo>
                    <a:pt x="480" y="941"/>
                  </a:lnTo>
                  <a:lnTo>
                    <a:pt x="489" y="959"/>
                  </a:lnTo>
                  <a:lnTo>
                    <a:pt x="494" y="981"/>
                  </a:lnTo>
                  <a:lnTo>
                    <a:pt x="489" y="1000"/>
                  </a:lnTo>
                  <a:lnTo>
                    <a:pt x="478" y="1011"/>
                  </a:lnTo>
                  <a:lnTo>
                    <a:pt x="469" y="1038"/>
                  </a:lnTo>
                  <a:lnTo>
                    <a:pt x="478" y="1049"/>
                  </a:lnTo>
                  <a:lnTo>
                    <a:pt x="489" y="1060"/>
                  </a:lnTo>
                  <a:lnTo>
                    <a:pt x="489" y="1070"/>
                  </a:lnTo>
                  <a:lnTo>
                    <a:pt x="474" y="10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7" name="Freeform 1091"/>
            <p:cNvSpPr>
              <a:spLocks/>
            </p:cNvSpPr>
            <p:nvPr/>
          </p:nvSpPr>
          <p:spPr bwMode="auto">
            <a:xfrm>
              <a:off x="642" y="2589"/>
              <a:ext cx="161" cy="5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64" y="41"/>
                </a:cxn>
                <a:cxn ang="0">
                  <a:pos x="89" y="27"/>
                </a:cxn>
                <a:cxn ang="0">
                  <a:pos x="110" y="11"/>
                </a:cxn>
                <a:cxn ang="0">
                  <a:pos x="150" y="0"/>
                </a:cxn>
                <a:cxn ang="0">
                  <a:pos x="161" y="11"/>
                </a:cxn>
                <a:cxn ang="0">
                  <a:pos x="144" y="16"/>
                </a:cxn>
                <a:cxn ang="0">
                  <a:pos x="116" y="31"/>
                </a:cxn>
                <a:cxn ang="0">
                  <a:pos x="101" y="41"/>
                </a:cxn>
                <a:cxn ang="0">
                  <a:pos x="75" y="48"/>
                </a:cxn>
                <a:cxn ang="0">
                  <a:pos x="35" y="52"/>
                </a:cxn>
                <a:cxn ang="0">
                  <a:pos x="3" y="53"/>
                </a:cxn>
                <a:cxn ang="0">
                  <a:pos x="0" y="43"/>
                </a:cxn>
              </a:cxnLst>
              <a:rect l="0" t="0" r="r" b="b"/>
              <a:pathLst>
                <a:path w="161" h="53">
                  <a:moveTo>
                    <a:pt x="0" y="43"/>
                  </a:moveTo>
                  <a:lnTo>
                    <a:pt x="64" y="41"/>
                  </a:lnTo>
                  <a:lnTo>
                    <a:pt x="89" y="27"/>
                  </a:lnTo>
                  <a:lnTo>
                    <a:pt x="110" y="11"/>
                  </a:lnTo>
                  <a:lnTo>
                    <a:pt x="150" y="0"/>
                  </a:lnTo>
                  <a:lnTo>
                    <a:pt x="161" y="11"/>
                  </a:lnTo>
                  <a:lnTo>
                    <a:pt x="144" y="16"/>
                  </a:lnTo>
                  <a:lnTo>
                    <a:pt x="116" y="31"/>
                  </a:lnTo>
                  <a:lnTo>
                    <a:pt x="101" y="41"/>
                  </a:lnTo>
                  <a:lnTo>
                    <a:pt x="75" y="48"/>
                  </a:lnTo>
                  <a:lnTo>
                    <a:pt x="35" y="52"/>
                  </a:lnTo>
                  <a:lnTo>
                    <a:pt x="3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8" name="Freeform 1092"/>
            <p:cNvSpPr>
              <a:spLocks/>
            </p:cNvSpPr>
            <p:nvPr/>
          </p:nvSpPr>
          <p:spPr bwMode="auto">
            <a:xfrm>
              <a:off x="394" y="1430"/>
              <a:ext cx="469" cy="25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71" y="32"/>
                </a:cxn>
                <a:cxn ang="0">
                  <a:pos x="130" y="35"/>
                </a:cxn>
                <a:cxn ang="0">
                  <a:pos x="168" y="35"/>
                </a:cxn>
                <a:cxn ang="0">
                  <a:pos x="198" y="27"/>
                </a:cxn>
                <a:cxn ang="0">
                  <a:pos x="247" y="13"/>
                </a:cxn>
                <a:cxn ang="0">
                  <a:pos x="270" y="0"/>
                </a:cxn>
                <a:cxn ang="0">
                  <a:pos x="302" y="18"/>
                </a:cxn>
                <a:cxn ang="0">
                  <a:pos x="354" y="55"/>
                </a:cxn>
                <a:cxn ang="0">
                  <a:pos x="392" y="81"/>
                </a:cxn>
                <a:cxn ang="0">
                  <a:pos x="440" y="115"/>
                </a:cxn>
                <a:cxn ang="0">
                  <a:pos x="469" y="141"/>
                </a:cxn>
                <a:cxn ang="0">
                  <a:pos x="442" y="164"/>
                </a:cxn>
                <a:cxn ang="0">
                  <a:pos x="415" y="189"/>
                </a:cxn>
                <a:cxn ang="0">
                  <a:pos x="372" y="207"/>
                </a:cxn>
                <a:cxn ang="0">
                  <a:pos x="327" y="226"/>
                </a:cxn>
                <a:cxn ang="0">
                  <a:pos x="286" y="242"/>
                </a:cxn>
                <a:cxn ang="0">
                  <a:pos x="248" y="248"/>
                </a:cxn>
                <a:cxn ang="0">
                  <a:pos x="209" y="255"/>
                </a:cxn>
                <a:cxn ang="0">
                  <a:pos x="160" y="221"/>
                </a:cxn>
                <a:cxn ang="0">
                  <a:pos x="123" y="191"/>
                </a:cxn>
                <a:cxn ang="0">
                  <a:pos x="80" y="153"/>
                </a:cxn>
                <a:cxn ang="0">
                  <a:pos x="44" y="115"/>
                </a:cxn>
                <a:cxn ang="0">
                  <a:pos x="17" y="89"/>
                </a:cxn>
                <a:cxn ang="0">
                  <a:pos x="0" y="51"/>
                </a:cxn>
                <a:cxn ang="0">
                  <a:pos x="15" y="29"/>
                </a:cxn>
              </a:cxnLst>
              <a:rect l="0" t="0" r="r" b="b"/>
              <a:pathLst>
                <a:path w="469" h="255">
                  <a:moveTo>
                    <a:pt x="15" y="29"/>
                  </a:moveTo>
                  <a:lnTo>
                    <a:pt x="71" y="32"/>
                  </a:lnTo>
                  <a:lnTo>
                    <a:pt x="130" y="35"/>
                  </a:lnTo>
                  <a:lnTo>
                    <a:pt x="168" y="35"/>
                  </a:lnTo>
                  <a:lnTo>
                    <a:pt x="198" y="27"/>
                  </a:lnTo>
                  <a:lnTo>
                    <a:pt x="247" y="13"/>
                  </a:lnTo>
                  <a:lnTo>
                    <a:pt x="270" y="0"/>
                  </a:lnTo>
                  <a:lnTo>
                    <a:pt x="302" y="18"/>
                  </a:lnTo>
                  <a:lnTo>
                    <a:pt x="354" y="55"/>
                  </a:lnTo>
                  <a:lnTo>
                    <a:pt x="392" y="81"/>
                  </a:lnTo>
                  <a:lnTo>
                    <a:pt x="440" y="115"/>
                  </a:lnTo>
                  <a:lnTo>
                    <a:pt x="469" y="141"/>
                  </a:lnTo>
                  <a:lnTo>
                    <a:pt x="442" y="164"/>
                  </a:lnTo>
                  <a:lnTo>
                    <a:pt x="415" y="189"/>
                  </a:lnTo>
                  <a:lnTo>
                    <a:pt x="372" y="207"/>
                  </a:lnTo>
                  <a:lnTo>
                    <a:pt x="327" y="226"/>
                  </a:lnTo>
                  <a:lnTo>
                    <a:pt x="286" y="242"/>
                  </a:lnTo>
                  <a:lnTo>
                    <a:pt x="248" y="248"/>
                  </a:lnTo>
                  <a:lnTo>
                    <a:pt x="209" y="255"/>
                  </a:lnTo>
                  <a:lnTo>
                    <a:pt x="160" y="221"/>
                  </a:lnTo>
                  <a:lnTo>
                    <a:pt x="123" y="191"/>
                  </a:lnTo>
                  <a:lnTo>
                    <a:pt x="80" y="153"/>
                  </a:lnTo>
                  <a:lnTo>
                    <a:pt x="44" y="115"/>
                  </a:lnTo>
                  <a:lnTo>
                    <a:pt x="17" y="89"/>
                  </a:lnTo>
                  <a:lnTo>
                    <a:pt x="0" y="51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49" name="Freeform 1093"/>
            <p:cNvSpPr>
              <a:spLocks/>
            </p:cNvSpPr>
            <p:nvPr/>
          </p:nvSpPr>
          <p:spPr bwMode="auto">
            <a:xfrm>
              <a:off x="382" y="1422"/>
              <a:ext cx="507" cy="297"/>
            </a:xfrm>
            <a:custGeom>
              <a:avLst/>
              <a:gdLst/>
              <a:ahLst/>
              <a:cxnLst>
                <a:cxn ang="0">
                  <a:pos x="249" y="254"/>
                </a:cxn>
                <a:cxn ang="0">
                  <a:pos x="329" y="232"/>
                </a:cxn>
                <a:cxn ang="0">
                  <a:pos x="394" y="204"/>
                </a:cxn>
                <a:cxn ang="0">
                  <a:pos x="441" y="171"/>
                </a:cxn>
                <a:cxn ang="0">
                  <a:pos x="459" y="152"/>
                </a:cxn>
                <a:cxn ang="0">
                  <a:pos x="392" y="91"/>
                </a:cxn>
                <a:cxn ang="0">
                  <a:pos x="338" y="58"/>
                </a:cxn>
                <a:cxn ang="0">
                  <a:pos x="286" y="25"/>
                </a:cxn>
                <a:cxn ang="0">
                  <a:pos x="276" y="25"/>
                </a:cxn>
                <a:cxn ang="0">
                  <a:pos x="243" y="36"/>
                </a:cxn>
                <a:cxn ang="0">
                  <a:pos x="200" y="49"/>
                </a:cxn>
                <a:cxn ang="0">
                  <a:pos x="123" y="55"/>
                </a:cxn>
                <a:cxn ang="0">
                  <a:pos x="48" y="53"/>
                </a:cxn>
                <a:cxn ang="0">
                  <a:pos x="28" y="55"/>
                </a:cxn>
                <a:cxn ang="0">
                  <a:pos x="28" y="69"/>
                </a:cxn>
                <a:cxn ang="0">
                  <a:pos x="44" y="91"/>
                </a:cxn>
                <a:cxn ang="0">
                  <a:pos x="75" y="130"/>
                </a:cxn>
                <a:cxn ang="0">
                  <a:pos x="114" y="162"/>
                </a:cxn>
                <a:cxn ang="0">
                  <a:pos x="162" y="209"/>
                </a:cxn>
                <a:cxn ang="0">
                  <a:pos x="209" y="243"/>
                </a:cxn>
                <a:cxn ang="0">
                  <a:pos x="238" y="263"/>
                </a:cxn>
                <a:cxn ang="0">
                  <a:pos x="247" y="284"/>
                </a:cxn>
                <a:cxn ang="0">
                  <a:pos x="236" y="297"/>
                </a:cxn>
                <a:cxn ang="0">
                  <a:pos x="220" y="290"/>
                </a:cxn>
                <a:cxn ang="0">
                  <a:pos x="173" y="247"/>
                </a:cxn>
                <a:cxn ang="0">
                  <a:pos x="114" y="198"/>
                </a:cxn>
                <a:cxn ang="0">
                  <a:pos x="71" y="162"/>
                </a:cxn>
                <a:cxn ang="0">
                  <a:pos x="42" y="130"/>
                </a:cxn>
                <a:cxn ang="0">
                  <a:pos x="17" y="96"/>
                </a:cxn>
                <a:cxn ang="0">
                  <a:pos x="5" y="74"/>
                </a:cxn>
                <a:cxn ang="0">
                  <a:pos x="0" y="49"/>
                </a:cxn>
                <a:cxn ang="0">
                  <a:pos x="7" y="32"/>
                </a:cxn>
                <a:cxn ang="0">
                  <a:pos x="26" y="25"/>
                </a:cxn>
                <a:cxn ang="0">
                  <a:pos x="58" y="27"/>
                </a:cxn>
                <a:cxn ang="0">
                  <a:pos x="119" y="36"/>
                </a:cxn>
                <a:cxn ang="0">
                  <a:pos x="171" y="36"/>
                </a:cxn>
                <a:cxn ang="0">
                  <a:pos x="209" y="25"/>
                </a:cxn>
                <a:cxn ang="0">
                  <a:pos x="252" y="16"/>
                </a:cxn>
                <a:cxn ang="0">
                  <a:pos x="270" y="0"/>
                </a:cxn>
                <a:cxn ang="0">
                  <a:pos x="290" y="0"/>
                </a:cxn>
                <a:cxn ang="0">
                  <a:pos x="335" y="27"/>
                </a:cxn>
                <a:cxn ang="0">
                  <a:pos x="383" y="65"/>
                </a:cxn>
                <a:cxn ang="0">
                  <a:pos x="435" y="98"/>
                </a:cxn>
                <a:cxn ang="0">
                  <a:pos x="464" y="119"/>
                </a:cxn>
                <a:cxn ang="0">
                  <a:pos x="494" y="139"/>
                </a:cxn>
                <a:cxn ang="0">
                  <a:pos x="507" y="146"/>
                </a:cxn>
                <a:cxn ang="0">
                  <a:pos x="500" y="161"/>
                </a:cxn>
                <a:cxn ang="0">
                  <a:pos x="478" y="173"/>
                </a:cxn>
                <a:cxn ang="0">
                  <a:pos x="453" y="195"/>
                </a:cxn>
                <a:cxn ang="0">
                  <a:pos x="430" y="204"/>
                </a:cxn>
                <a:cxn ang="0">
                  <a:pos x="387" y="222"/>
                </a:cxn>
                <a:cxn ang="0">
                  <a:pos x="356" y="236"/>
                </a:cxn>
                <a:cxn ang="0">
                  <a:pos x="322" y="257"/>
                </a:cxn>
                <a:cxn ang="0">
                  <a:pos x="286" y="263"/>
                </a:cxn>
                <a:cxn ang="0">
                  <a:pos x="258" y="265"/>
                </a:cxn>
                <a:cxn ang="0">
                  <a:pos x="249" y="254"/>
                </a:cxn>
              </a:cxnLst>
              <a:rect l="0" t="0" r="r" b="b"/>
              <a:pathLst>
                <a:path w="507" h="297">
                  <a:moveTo>
                    <a:pt x="249" y="254"/>
                  </a:moveTo>
                  <a:lnTo>
                    <a:pt x="329" y="232"/>
                  </a:lnTo>
                  <a:lnTo>
                    <a:pt x="394" y="204"/>
                  </a:lnTo>
                  <a:lnTo>
                    <a:pt x="441" y="171"/>
                  </a:lnTo>
                  <a:lnTo>
                    <a:pt x="459" y="152"/>
                  </a:lnTo>
                  <a:lnTo>
                    <a:pt x="392" y="91"/>
                  </a:lnTo>
                  <a:lnTo>
                    <a:pt x="338" y="58"/>
                  </a:lnTo>
                  <a:lnTo>
                    <a:pt x="286" y="25"/>
                  </a:lnTo>
                  <a:lnTo>
                    <a:pt x="276" y="25"/>
                  </a:lnTo>
                  <a:lnTo>
                    <a:pt x="243" y="36"/>
                  </a:lnTo>
                  <a:lnTo>
                    <a:pt x="200" y="49"/>
                  </a:lnTo>
                  <a:lnTo>
                    <a:pt x="123" y="55"/>
                  </a:lnTo>
                  <a:lnTo>
                    <a:pt x="48" y="53"/>
                  </a:lnTo>
                  <a:lnTo>
                    <a:pt x="28" y="55"/>
                  </a:lnTo>
                  <a:lnTo>
                    <a:pt x="28" y="69"/>
                  </a:lnTo>
                  <a:lnTo>
                    <a:pt x="44" y="91"/>
                  </a:lnTo>
                  <a:lnTo>
                    <a:pt x="75" y="130"/>
                  </a:lnTo>
                  <a:lnTo>
                    <a:pt x="114" y="162"/>
                  </a:lnTo>
                  <a:lnTo>
                    <a:pt x="162" y="209"/>
                  </a:lnTo>
                  <a:lnTo>
                    <a:pt x="209" y="243"/>
                  </a:lnTo>
                  <a:lnTo>
                    <a:pt x="238" y="263"/>
                  </a:lnTo>
                  <a:lnTo>
                    <a:pt x="247" y="284"/>
                  </a:lnTo>
                  <a:lnTo>
                    <a:pt x="236" y="297"/>
                  </a:lnTo>
                  <a:lnTo>
                    <a:pt x="220" y="290"/>
                  </a:lnTo>
                  <a:lnTo>
                    <a:pt x="173" y="247"/>
                  </a:lnTo>
                  <a:lnTo>
                    <a:pt x="114" y="198"/>
                  </a:lnTo>
                  <a:lnTo>
                    <a:pt x="71" y="162"/>
                  </a:lnTo>
                  <a:lnTo>
                    <a:pt x="42" y="130"/>
                  </a:lnTo>
                  <a:lnTo>
                    <a:pt x="17" y="96"/>
                  </a:lnTo>
                  <a:lnTo>
                    <a:pt x="5" y="74"/>
                  </a:lnTo>
                  <a:lnTo>
                    <a:pt x="0" y="49"/>
                  </a:lnTo>
                  <a:lnTo>
                    <a:pt x="7" y="32"/>
                  </a:lnTo>
                  <a:lnTo>
                    <a:pt x="26" y="25"/>
                  </a:lnTo>
                  <a:lnTo>
                    <a:pt x="58" y="27"/>
                  </a:lnTo>
                  <a:lnTo>
                    <a:pt x="119" y="36"/>
                  </a:lnTo>
                  <a:lnTo>
                    <a:pt x="171" y="36"/>
                  </a:lnTo>
                  <a:lnTo>
                    <a:pt x="209" y="25"/>
                  </a:lnTo>
                  <a:lnTo>
                    <a:pt x="252" y="16"/>
                  </a:lnTo>
                  <a:lnTo>
                    <a:pt x="270" y="0"/>
                  </a:lnTo>
                  <a:lnTo>
                    <a:pt x="290" y="0"/>
                  </a:lnTo>
                  <a:lnTo>
                    <a:pt x="335" y="27"/>
                  </a:lnTo>
                  <a:lnTo>
                    <a:pt x="383" y="65"/>
                  </a:lnTo>
                  <a:lnTo>
                    <a:pt x="435" y="98"/>
                  </a:lnTo>
                  <a:lnTo>
                    <a:pt x="464" y="119"/>
                  </a:lnTo>
                  <a:lnTo>
                    <a:pt x="494" y="139"/>
                  </a:lnTo>
                  <a:lnTo>
                    <a:pt x="507" y="146"/>
                  </a:lnTo>
                  <a:lnTo>
                    <a:pt x="500" y="161"/>
                  </a:lnTo>
                  <a:lnTo>
                    <a:pt x="478" y="173"/>
                  </a:lnTo>
                  <a:lnTo>
                    <a:pt x="453" y="195"/>
                  </a:lnTo>
                  <a:lnTo>
                    <a:pt x="430" y="204"/>
                  </a:lnTo>
                  <a:lnTo>
                    <a:pt x="387" y="222"/>
                  </a:lnTo>
                  <a:lnTo>
                    <a:pt x="356" y="236"/>
                  </a:lnTo>
                  <a:lnTo>
                    <a:pt x="322" y="257"/>
                  </a:lnTo>
                  <a:lnTo>
                    <a:pt x="286" y="263"/>
                  </a:lnTo>
                  <a:lnTo>
                    <a:pt x="258" y="265"/>
                  </a:lnTo>
                  <a:lnTo>
                    <a:pt x="249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0" name="Freeform 1094"/>
            <p:cNvSpPr>
              <a:spLocks/>
            </p:cNvSpPr>
            <p:nvPr/>
          </p:nvSpPr>
          <p:spPr bwMode="auto">
            <a:xfrm>
              <a:off x="669" y="1647"/>
              <a:ext cx="160" cy="102"/>
            </a:xfrm>
            <a:custGeom>
              <a:avLst/>
              <a:gdLst/>
              <a:ahLst/>
              <a:cxnLst>
                <a:cxn ang="0">
                  <a:pos x="135" y="12"/>
                </a:cxn>
                <a:cxn ang="0">
                  <a:pos x="101" y="39"/>
                </a:cxn>
                <a:cxn ang="0">
                  <a:pos x="70" y="64"/>
                </a:cxn>
                <a:cxn ang="0">
                  <a:pos x="25" y="80"/>
                </a:cxn>
                <a:cxn ang="0">
                  <a:pos x="0" y="88"/>
                </a:cxn>
                <a:cxn ang="0">
                  <a:pos x="20" y="102"/>
                </a:cxn>
                <a:cxn ang="0">
                  <a:pos x="52" y="97"/>
                </a:cxn>
                <a:cxn ang="0">
                  <a:pos x="102" y="64"/>
                </a:cxn>
                <a:cxn ang="0">
                  <a:pos x="160" y="0"/>
                </a:cxn>
                <a:cxn ang="0">
                  <a:pos x="135" y="12"/>
                </a:cxn>
              </a:cxnLst>
              <a:rect l="0" t="0" r="r" b="b"/>
              <a:pathLst>
                <a:path w="160" h="102">
                  <a:moveTo>
                    <a:pt x="135" y="12"/>
                  </a:moveTo>
                  <a:lnTo>
                    <a:pt x="101" y="39"/>
                  </a:lnTo>
                  <a:lnTo>
                    <a:pt x="70" y="64"/>
                  </a:lnTo>
                  <a:lnTo>
                    <a:pt x="25" y="80"/>
                  </a:lnTo>
                  <a:lnTo>
                    <a:pt x="0" y="88"/>
                  </a:lnTo>
                  <a:lnTo>
                    <a:pt x="20" y="102"/>
                  </a:lnTo>
                  <a:lnTo>
                    <a:pt x="52" y="97"/>
                  </a:lnTo>
                  <a:lnTo>
                    <a:pt x="102" y="64"/>
                  </a:lnTo>
                  <a:lnTo>
                    <a:pt x="160" y="0"/>
                  </a:lnTo>
                  <a:lnTo>
                    <a:pt x="13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6084" name="Text Box 1028"/>
          <p:cNvSpPr txBox="1">
            <a:spLocks noChangeArrowheads="1"/>
          </p:cNvSpPr>
          <p:nvPr/>
        </p:nvSpPr>
        <p:spPr bwMode="auto">
          <a:xfrm>
            <a:off x="1393372" y="4800601"/>
            <a:ext cx="1480457" cy="797287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 eaLnBrk="0" hangingPunct="0"/>
            <a:r>
              <a:rPr lang="fr-FR" sz="4500" b="1" dirty="0">
                <a:latin typeface="Times New Roman" pitchFamily="18" charset="0"/>
              </a:rPr>
              <a:t>2</a:t>
            </a:r>
            <a:r>
              <a:rPr lang="fr-FR" sz="3200" b="1" dirty="0">
                <a:latin typeface="Times New Roman" pitchFamily="18" charset="0"/>
              </a:rPr>
              <a:t> ans</a:t>
            </a:r>
          </a:p>
        </p:txBody>
      </p:sp>
      <p:sp>
        <p:nvSpPr>
          <p:cNvPr id="46085" name="Text Box 1029"/>
          <p:cNvSpPr txBox="1">
            <a:spLocks noChangeArrowheads="1"/>
          </p:cNvSpPr>
          <p:nvPr/>
        </p:nvSpPr>
        <p:spPr bwMode="auto">
          <a:xfrm>
            <a:off x="2438401" y="2057401"/>
            <a:ext cx="1455057" cy="797287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 eaLnBrk="0" hangingPunct="0"/>
            <a:r>
              <a:rPr lang="fr-FR" sz="4500" b="1" dirty="0">
                <a:latin typeface="Times New Roman" pitchFamily="18" charset="0"/>
              </a:rPr>
              <a:t>5 </a:t>
            </a:r>
            <a:r>
              <a:rPr lang="fr-FR" sz="3200" b="1" dirty="0">
                <a:latin typeface="Times New Roman" pitchFamily="18" charset="0"/>
              </a:rPr>
              <a:t>ans</a:t>
            </a:r>
            <a:r>
              <a:rPr lang="fr-FR" sz="700" b="1" dirty="0">
                <a:latin typeface="Times New Roman" pitchFamily="18" charset="0"/>
              </a:rPr>
              <a:t> </a:t>
            </a:r>
          </a:p>
        </p:txBody>
      </p:sp>
      <p:sp>
        <p:nvSpPr>
          <p:cNvPr id="46096" name="AutoShape 1040"/>
          <p:cNvSpPr>
            <a:spLocks noChangeArrowheads="1"/>
          </p:cNvSpPr>
          <p:nvPr/>
        </p:nvSpPr>
        <p:spPr bwMode="auto">
          <a:xfrm>
            <a:off x="6531428" y="3943350"/>
            <a:ext cx="1045029" cy="685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/>
          <a:lstStyle/>
          <a:p>
            <a:pPr algn="ctr" eaLnBrk="0" hangingPunct="0"/>
            <a:endParaRPr lang="fr-FR" sz="2300" b="1" dirty="0">
              <a:latin typeface="Times New Roman" pitchFamily="18" charset="0"/>
            </a:endParaRPr>
          </a:p>
        </p:txBody>
      </p:sp>
      <p:sp>
        <p:nvSpPr>
          <p:cNvPr id="46097" name="AutoShape 1041"/>
          <p:cNvSpPr>
            <a:spLocks noChangeArrowheads="1"/>
          </p:cNvSpPr>
          <p:nvPr/>
        </p:nvSpPr>
        <p:spPr bwMode="auto">
          <a:xfrm>
            <a:off x="6879771" y="5057775"/>
            <a:ext cx="1045029" cy="685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/>
          <a:lstStyle/>
          <a:p>
            <a:pPr algn="ctr" eaLnBrk="0" hangingPunct="0"/>
            <a:endParaRPr lang="fr-FR" sz="2300" b="1" dirty="0">
              <a:latin typeface="Times New Roman" pitchFamily="18" charset="0"/>
            </a:endParaRPr>
          </a:p>
        </p:txBody>
      </p:sp>
      <p:sp>
        <p:nvSpPr>
          <p:cNvPr id="46098" name="AutoShape 1042"/>
          <p:cNvSpPr>
            <a:spLocks noChangeArrowheads="1"/>
          </p:cNvSpPr>
          <p:nvPr/>
        </p:nvSpPr>
        <p:spPr bwMode="auto">
          <a:xfrm>
            <a:off x="6008914" y="3771900"/>
            <a:ext cx="1654629" cy="1200150"/>
          </a:xfrm>
          <a:prstGeom prst="wedgeEllipseCallout">
            <a:avLst>
              <a:gd name="adj1" fmla="val 64694"/>
              <a:gd name="adj2" fmla="val 124556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/>
          <a:lstStyle/>
          <a:p>
            <a:pPr algn="ctr" eaLnBrk="0" hangingPunct="0"/>
            <a:endParaRPr lang="fr-FR" sz="2300" b="1" dirty="0">
              <a:latin typeface="Times New Roman" pitchFamily="18" charset="0"/>
            </a:endParaRPr>
          </a:p>
        </p:txBody>
      </p:sp>
      <p:sp>
        <p:nvSpPr>
          <p:cNvPr id="46099" name="Rectangle 1043"/>
          <p:cNvSpPr>
            <a:spLocks noChangeArrowheads="1"/>
          </p:cNvSpPr>
          <p:nvPr/>
        </p:nvSpPr>
        <p:spPr bwMode="auto">
          <a:xfrm>
            <a:off x="7053943" y="5038321"/>
            <a:ext cx="209680" cy="38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794" tIns="51897" rIns="103794" bIns="51897" anchor="ctr">
            <a:spAutoFit/>
          </a:bodyPr>
          <a:lstStyle/>
          <a:p>
            <a:endParaRPr lang="fr-FR"/>
          </a:p>
        </p:txBody>
      </p:sp>
      <p:sp>
        <p:nvSpPr>
          <p:cNvPr id="46100" name="AutoShape 1044"/>
          <p:cNvSpPr>
            <a:spLocks noChangeArrowheads="1"/>
          </p:cNvSpPr>
          <p:nvPr/>
        </p:nvSpPr>
        <p:spPr bwMode="auto">
          <a:xfrm>
            <a:off x="4267200" y="2828925"/>
            <a:ext cx="4528457" cy="3429000"/>
          </a:xfrm>
          <a:prstGeom prst="wedgeEllipseCallout">
            <a:avLst>
              <a:gd name="adj1" fmla="val 54528"/>
              <a:gd name="adj2" fmla="val 49949"/>
            </a:avLst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/>
          <a:lstStyle/>
          <a:p>
            <a:pPr algn="ctr" eaLnBrk="0" hangingPunct="0"/>
            <a:endParaRPr lang="fr-FR" sz="2300" b="1" dirty="0">
              <a:latin typeface="Times New Roman" pitchFamily="18" charset="0"/>
            </a:endParaRPr>
          </a:p>
        </p:txBody>
      </p:sp>
      <p:sp>
        <p:nvSpPr>
          <p:cNvPr id="46101" name="Text Box 1045"/>
          <p:cNvSpPr txBox="1">
            <a:spLocks noChangeArrowheads="1"/>
          </p:cNvSpPr>
          <p:nvPr/>
        </p:nvSpPr>
        <p:spPr bwMode="auto">
          <a:xfrm>
            <a:off x="4180114" y="3257551"/>
            <a:ext cx="4550229" cy="256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 eaLnBrk="0" hangingPunct="0"/>
            <a:r>
              <a:rPr lang="fr-FR" sz="3200" b="1" dirty="0">
                <a:latin typeface="Times New Roman" pitchFamily="18" charset="0"/>
              </a:rPr>
              <a:t>Beaucoup y vont</a:t>
            </a:r>
          </a:p>
          <a:p>
            <a:pPr algn="ctr" eaLnBrk="0" hangingPunct="0"/>
            <a:r>
              <a:rPr lang="fr-FR" sz="3200" b="1" dirty="0">
                <a:latin typeface="Times New Roman" pitchFamily="18" charset="0"/>
              </a:rPr>
              <a:t>par étapes :</a:t>
            </a:r>
          </a:p>
          <a:p>
            <a:pPr algn="ctr" eaLnBrk="0" hangingPunct="0"/>
            <a:r>
              <a:rPr lang="fr-FR" sz="3200" b="1" dirty="0">
                <a:latin typeface="Times New Roman" pitchFamily="18" charset="0"/>
              </a:rPr>
              <a:t>la réussite </a:t>
            </a:r>
          </a:p>
          <a:p>
            <a:pPr algn="ctr" eaLnBrk="0" hangingPunct="0"/>
            <a:r>
              <a:rPr lang="fr-FR" sz="3200" b="1" dirty="0">
                <a:latin typeface="Times New Roman" pitchFamily="18" charset="0"/>
              </a:rPr>
              <a:t>les encourage </a:t>
            </a:r>
          </a:p>
          <a:p>
            <a:pPr algn="ctr" eaLnBrk="0" hangingPunct="0"/>
            <a:r>
              <a:rPr lang="fr-FR" sz="3200" b="1" dirty="0">
                <a:latin typeface="Times New Roman" pitchFamily="18" charset="0"/>
              </a:rPr>
              <a:t>à aller plus loin.</a:t>
            </a:r>
          </a:p>
        </p:txBody>
      </p:sp>
      <p:grpSp>
        <p:nvGrpSpPr>
          <p:cNvPr id="8" name="Group 1096"/>
          <p:cNvGrpSpPr>
            <a:grpSpLocks/>
          </p:cNvGrpSpPr>
          <p:nvPr/>
        </p:nvGrpSpPr>
        <p:grpSpPr bwMode="auto">
          <a:xfrm>
            <a:off x="435428" y="1628776"/>
            <a:ext cx="1045029" cy="3327202"/>
            <a:chOff x="1486" y="1153"/>
            <a:chExt cx="592" cy="1335"/>
          </a:xfrm>
        </p:grpSpPr>
        <p:sp>
          <p:nvSpPr>
            <p:cNvPr id="46153" name="Freeform 1097"/>
            <p:cNvSpPr>
              <a:spLocks/>
            </p:cNvSpPr>
            <p:nvPr/>
          </p:nvSpPr>
          <p:spPr bwMode="auto">
            <a:xfrm>
              <a:off x="1498" y="1212"/>
              <a:ext cx="310" cy="1258"/>
            </a:xfrm>
            <a:custGeom>
              <a:avLst/>
              <a:gdLst/>
              <a:ahLst/>
              <a:cxnLst>
                <a:cxn ang="0">
                  <a:pos x="305" y="226"/>
                </a:cxn>
                <a:cxn ang="0">
                  <a:pos x="310" y="273"/>
                </a:cxn>
                <a:cxn ang="0">
                  <a:pos x="310" y="522"/>
                </a:cxn>
                <a:cxn ang="0">
                  <a:pos x="288" y="856"/>
                </a:cxn>
                <a:cxn ang="0">
                  <a:pos x="290" y="1070"/>
                </a:cxn>
                <a:cxn ang="0">
                  <a:pos x="301" y="1217"/>
                </a:cxn>
                <a:cxn ang="0">
                  <a:pos x="290" y="1258"/>
                </a:cxn>
                <a:cxn ang="0">
                  <a:pos x="272" y="1249"/>
                </a:cxn>
                <a:cxn ang="0">
                  <a:pos x="167" y="1168"/>
                </a:cxn>
                <a:cxn ang="0">
                  <a:pos x="140" y="1152"/>
                </a:cxn>
                <a:cxn ang="0">
                  <a:pos x="124" y="1129"/>
                </a:cxn>
                <a:cxn ang="0">
                  <a:pos x="97" y="1098"/>
                </a:cxn>
                <a:cxn ang="0">
                  <a:pos x="61" y="1066"/>
                </a:cxn>
                <a:cxn ang="0">
                  <a:pos x="43" y="1023"/>
                </a:cxn>
                <a:cxn ang="0">
                  <a:pos x="0" y="986"/>
                </a:cxn>
                <a:cxn ang="0">
                  <a:pos x="0" y="964"/>
                </a:cxn>
                <a:cxn ang="0">
                  <a:pos x="23" y="935"/>
                </a:cxn>
                <a:cxn ang="0">
                  <a:pos x="32" y="898"/>
                </a:cxn>
                <a:cxn ang="0">
                  <a:pos x="27" y="878"/>
                </a:cxn>
                <a:cxn ang="0">
                  <a:pos x="16" y="845"/>
                </a:cxn>
                <a:cxn ang="0">
                  <a:pos x="12" y="822"/>
                </a:cxn>
                <a:cxn ang="0">
                  <a:pos x="29" y="786"/>
                </a:cxn>
                <a:cxn ang="0">
                  <a:pos x="29" y="762"/>
                </a:cxn>
                <a:cxn ang="0">
                  <a:pos x="11" y="714"/>
                </a:cxn>
                <a:cxn ang="0">
                  <a:pos x="11" y="687"/>
                </a:cxn>
                <a:cxn ang="0">
                  <a:pos x="21" y="666"/>
                </a:cxn>
                <a:cxn ang="0">
                  <a:pos x="39" y="641"/>
                </a:cxn>
                <a:cxn ang="0">
                  <a:pos x="38" y="598"/>
                </a:cxn>
                <a:cxn ang="0">
                  <a:pos x="27" y="563"/>
                </a:cxn>
                <a:cxn ang="0">
                  <a:pos x="38" y="522"/>
                </a:cxn>
                <a:cxn ang="0">
                  <a:pos x="48" y="512"/>
                </a:cxn>
                <a:cxn ang="0">
                  <a:pos x="39" y="474"/>
                </a:cxn>
                <a:cxn ang="0">
                  <a:pos x="16" y="434"/>
                </a:cxn>
                <a:cxn ang="0">
                  <a:pos x="11" y="408"/>
                </a:cxn>
                <a:cxn ang="0">
                  <a:pos x="16" y="383"/>
                </a:cxn>
                <a:cxn ang="0">
                  <a:pos x="45" y="361"/>
                </a:cxn>
                <a:cxn ang="0">
                  <a:pos x="43" y="343"/>
                </a:cxn>
                <a:cxn ang="0">
                  <a:pos x="12" y="286"/>
                </a:cxn>
                <a:cxn ang="0">
                  <a:pos x="2" y="240"/>
                </a:cxn>
                <a:cxn ang="0">
                  <a:pos x="11" y="215"/>
                </a:cxn>
                <a:cxn ang="0">
                  <a:pos x="39" y="192"/>
                </a:cxn>
                <a:cxn ang="0">
                  <a:pos x="32" y="172"/>
                </a:cxn>
                <a:cxn ang="0">
                  <a:pos x="12" y="149"/>
                </a:cxn>
                <a:cxn ang="0">
                  <a:pos x="12" y="124"/>
                </a:cxn>
                <a:cxn ang="0">
                  <a:pos x="45" y="107"/>
                </a:cxn>
                <a:cxn ang="0">
                  <a:pos x="59" y="89"/>
                </a:cxn>
                <a:cxn ang="0">
                  <a:pos x="32" y="52"/>
                </a:cxn>
                <a:cxn ang="0">
                  <a:pos x="32" y="32"/>
                </a:cxn>
                <a:cxn ang="0">
                  <a:pos x="64" y="20"/>
                </a:cxn>
                <a:cxn ang="0">
                  <a:pos x="66" y="0"/>
                </a:cxn>
                <a:cxn ang="0">
                  <a:pos x="102" y="52"/>
                </a:cxn>
                <a:cxn ang="0">
                  <a:pos x="145" y="106"/>
                </a:cxn>
                <a:cxn ang="0">
                  <a:pos x="199" y="149"/>
                </a:cxn>
                <a:cxn ang="0">
                  <a:pos x="242" y="183"/>
                </a:cxn>
                <a:cxn ang="0">
                  <a:pos x="288" y="210"/>
                </a:cxn>
                <a:cxn ang="0">
                  <a:pos x="305" y="226"/>
                </a:cxn>
              </a:cxnLst>
              <a:rect l="0" t="0" r="r" b="b"/>
              <a:pathLst>
                <a:path w="310" h="1258">
                  <a:moveTo>
                    <a:pt x="305" y="226"/>
                  </a:moveTo>
                  <a:lnTo>
                    <a:pt x="310" y="273"/>
                  </a:lnTo>
                  <a:lnTo>
                    <a:pt x="310" y="522"/>
                  </a:lnTo>
                  <a:lnTo>
                    <a:pt x="288" y="856"/>
                  </a:lnTo>
                  <a:lnTo>
                    <a:pt x="290" y="1070"/>
                  </a:lnTo>
                  <a:lnTo>
                    <a:pt x="301" y="1217"/>
                  </a:lnTo>
                  <a:lnTo>
                    <a:pt x="290" y="1258"/>
                  </a:lnTo>
                  <a:lnTo>
                    <a:pt x="272" y="1249"/>
                  </a:lnTo>
                  <a:lnTo>
                    <a:pt x="167" y="1168"/>
                  </a:lnTo>
                  <a:lnTo>
                    <a:pt x="140" y="1152"/>
                  </a:lnTo>
                  <a:lnTo>
                    <a:pt x="124" y="1129"/>
                  </a:lnTo>
                  <a:lnTo>
                    <a:pt x="97" y="1098"/>
                  </a:lnTo>
                  <a:lnTo>
                    <a:pt x="61" y="1066"/>
                  </a:lnTo>
                  <a:lnTo>
                    <a:pt x="43" y="1023"/>
                  </a:lnTo>
                  <a:lnTo>
                    <a:pt x="0" y="986"/>
                  </a:lnTo>
                  <a:lnTo>
                    <a:pt x="0" y="964"/>
                  </a:lnTo>
                  <a:lnTo>
                    <a:pt x="23" y="935"/>
                  </a:lnTo>
                  <a:lnTo>
                    <a:pt x="32" y="898"/>
                  </a:lnTo>
                  <a:lnTo>
                    <a:pt x="27" y="878"/>
                  </a:lnTo>
                  <a:lnTo>
                    <a:pt x="16" y="845"/>
                  </a:lnTo>
                  <a:lnTo>
                    <a:pt x="12" y="822"/>
                  </a:lnTo>
                  <a:lnTo>
                    <a:pt x="29" y="786"/>
                  </a:lnTo>
                  <a:lnTo>
                    <a:pt x="29" y="762"/>
                  </a:lnTo>
                  <a:lnTo>
                    <a:pt x="11" y="714"/>
                  </a:lnTo>
                  <a:lnTo>
                    <a:pt x="11" y="687"/>
                  </a:lnTo>
                  <a:lnTo>
                    <a:pt x="21" y="666"/>
                  </a:lnTo>
                  <a:lnTo>
                    <a:pt x="39" y="641"/>
                  </a:lnTo>
                  <a:lnTo>
                    <a:pt x="38" y="598"/>
                  </a:lnTo>
                  <a:lnTo>
                    <a:pt x="27" y="563"/>
                  </a:lnTo>
                  <a:lnTo>
                    <a:pt x="38" y="522"/>
                  </a:lnTo>
                  <a:lnTo>
                    <a:pt x="48" y="512"/>
                  </a:lnTo>
                  <a:lnTo>
                    <a:pt x="39" y="474"/>
                  </a:lnTo>
                  <a:lnTo>
                    <a:pt x="16" y="434"/>
                  </a:lnTo>
                  <a:lnTo>
                    <a:pt x="11" y="408"/>
                  </a:lnTo>
                  <a:lnTo>
                    <a:pt x="16" y="383"/>
                  </a:lnTo>
                  <a:lnTo>
                    <a:pt x="45" y="361"/>
                  </a:lnTo>
                  <a:lnTo>
                    <a:pt x="43" y="343"/>
                  </a:lnTo>
                  <a:lnTo>
                    <a:pt x="12" y="286"/>
                  </a:lnTo>
                  <a:lnTo>
                    <a:pt x="2" y="240"/>
                  </a:lnTo>
                  <a:lnTo>
                    <a:pt x="11" y="215"/>
                  </a:lnTo>
                  <a:lnTo>
                    <a:pt x="39" y="192"/>
                  </a:lnTo>
                  <a:lnTo>
                    <a:pt x="32" y="172"/>
                  </a:lnTo>
                  <a:lnTo>
                    <a:pt x="12" y="149"/>
                  </a:lnTo>
                  <a:lnTo>
                    <a:pt x="12" y="124"/>
                  </a:lnTo>
                  <a:lnTo>
                    <a:pt x="45" y="107"/>
                  </a:lnTo>
                  <a:lnTo>
                    <a:pt x="59" y="89"/>
                  </a:lnTo>
                  <a:lnTo>
                    <a:pt x="32" y="52"/>
                  </a:lnTo>
                  <a:lnTo>
                    <a:pt x="32" y="32"/>
                  </a:lnTo>
                  <a:lnTo>
                    <a:pt x="64" y="20"/>
                  </a:lnTo>
                  <a:lnTo>
                    <a:pt x="66" y="0"/>
                  </a:lnTo>
                  <a:lnTo>
                    <a:pt x="102" y="52"/>
                  </a:lnTo>
                  <a:lnTo>
                    <a:pt x="145" y="106"/>
                  </a:lnTo>
                  <a:lnTo>
                    <a:pt x="199" y="149"/>
                  </a:lnTo>
                  <a:lnTo>
                    <a:pt x="242" y="183"/>
                  </a:lnTo>
                  <a:lnTo>
                    <a:pt x="288" y="210"/>
                  </a:lnTo>
                  <a:lnTo>
                    <a:pt x="305" y="2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4" name="Freeform 1098"/>
            <p:cNvSpPr>
              <a:spLocks/>
            </p:cNvSpPr>
            <p:nvPr/>
          </p:nvSpPr>
          <p:spPr bwMode="auto">
            <a:xfrm>
              <a:off x="1486" y="1231"/>
              <a:ext cx="90" cy="959"/>
            </a:xfrm>
            <a:custGeom>
              <a:avLst/>
              <a:gdLst/>
              <a:ahLst/>
              <a:cxnLst>
                <a:cxn ang="0">
                  <a:pos x="61" y="32"/>
                </a:cxn>
                <a:cxn ang="0">
                  <a:pos x="90" y="66"/>
                </a:cxn>
                <a:cxn ang="0">
                  <a:pos x="72" y="93"/>
                </a:cxn>
                <a:cxn ang="0">
                  <a:pos x="34" y="112"/>
                </a:cxn>
                <a:cxn ang="0">
                  <a:pos x="49" y="139"/>
                </a:cxn>
                <a:cxn ang="0">
                  <a:pos x="67" y="173"/>
                </a:cxn>
                <a:cxn ang="0">
                  <a:pos x="45" y="195"/>
                </a:cxn>
                <a:cxn ang="0">
                  <a:pos x="27" y="222"/>
                </a:cxn>
                <a:cxn ang="0">
                  <a:pos x="45" y="271"/>
                </a:cxn>
                <a:cxn ang="0">
                  <a:pos x="67" y="314"/>
                </a:cxn>
                <a:cxn ang="0">
                  <a:pos x="61" y="352"/>
                </a:cxn>
                <a:cxn ang="0">
                  <a:pos x="34" y="384"/>
                </a:cxn>
                <a:cxn ang="0">
                  <a:pos x="65" y="452"/>
                </a:cxn>
                <a:cxn ang="0">
                  <a:pos x="77" y="495"/>
                </a:cxn>
                <a:cxn ang="0">
                  <a:pos x="54" y="527"/>
                </a:cxn>
                <a:cxn ang="0">
                  <a:pos x="59" y="576"/>
                </a:cxn>
                <a:cxn ang="0">
                  <a:pos x="76" y="624"/>
                </a:cxn>
                <a:cxn ang="0">
                  <a:pos x="56" y="651"/>
                </a:cxn>
                <a:cxn ang="0">
                  <a:pos x="29" y="683"/>
                </a:cxn>
                <a:cxn ang="0">
                  <a:pos x="56" y="742"/>
                </a:cxn>
                <a:cxn ang="0">
                  <a:pos x="67" y="782"/>
                </a:cxn>
                <a:cxn ang="0">
                  <a:pos x="43" y="791"/>
                </a:cxn>
                <a:cxn ang="0">
                  <a:pos x="49" y="856"/>
                </a:cxn>
                <a:cxn ang="0">
                  <a:pos x="61" y="890"/>
                </a:cxn>
                <a:cxn ang="0">
                  <a:pos x="43" y="928"/>
                </a:cxn>
                <a:cxn ang="0">
                  <a:pos x="2" y="948"/>
                </a:cxn>
                <a:cxn ang="0">
                  <a:pos x="32" y="883"/>
                </a:cxn>
                <a:cxn ang="0">
                  <a:pos x="18" y="828"/>
                </a:cxn>
                <a:cxn ang="0">
                  <a:pos x="22" y="782"/>
                </a:cxn>
                <a:cxn ang="0">
                  <a:pos x="34" y="759"/>
                </a:cxn>
                <a:cxn ang="0">
                  <a:pos x="7" y="701"/>
                </a:cxn>
                <a:cxn ang="0">
                  <a:pos x="7" y="642"/>
                </a:cxn>
                <a:cxn ang="0">
                  <a:pos x="40" y="615"/>
                </a:cxn>
                <a:cxn ang="0">
                  <a:pos x="32" y="572"/>
                </a:cxn>
                <a:cxn ang="0">
                  <a:pos x="23" y="522"/>
                </a:cxn>
                <a:cxn ang="0">
                  <a:pos x="49" y="490"/>
                </a:cxn>
                <a:cxn ang="0">
                  <a:pos x="38" y="454"/>
                </a:cxn>
                <a:cxn ang="0">
                  <a:pos x="7" y="398"/>
                </a:cxn>
                <a:cxn ang="0">
                  <a:pos x="13" y="361"/>
                </a:cxn>
                <a:cxn ang="0">
                  <a:pos x="40" y="330"/>
                </a:cxn>
                <a:cxn ang="0">
                  <a:pos x="11" y="259"/>
                </a:cxn>
                <a:cxn ang="0">
                  <a:pos x="0" y="216"/>
                </a:cxn>
                <a:cxn ang="0">
                  <a:pos x="23" y="184"/>
                </a:cxn>
                <a:cxn ang="0">
                  <a:pos x="34" y="163"/>
                </a:cxn>
                <a:cxn ang="0">
                  <a:pos x="7" y="129"/>
                </a:cxn>
                <a:cxn ang="0">
                  <a:pos x="18" y="96"/>
                </a:cxn>
                <a:cxn ang="0">
                  <a:pos x="49" y="75"/>
                </a:cxn>
                <a:cxn ang="0">
                  <a:pos x="50" y="50"/>
                </a:cxn>
                <a:cxn ang="0">
                  <a:pos x="34" y="17"/>
                </a:cxn>
              </a:cxnLst>
              <a:rect l="0" t="0" r="r" b="b"/>
              <a:pathLst>
                <a:path w="90" h="959">
                  <a:moveTo>
                    <a:pt x="45" y="0"/>
                  </a:moveTo>
                  <a:lnTo>
                    <a:pt x="61" y="32"/>
                  </a:lnTo>
                  <a:lnTo>
                    <a:pt x="76" y="53"/>
                  </a:lnTo>
                  <a:lnTo>
                    <a:pt x="90" y="66"/>
                  </a:lnTo>
                  <a:lnTo>
                    <a:pt x="86" y="82"/>
                  </a:lnTo>
                  <a:lnTo>
                    <a:pt x="72" y="93"/>
                  </a:lnTo>
                  <a:lnTo>
                    <a:pt x="50" y="98"/>
                  </a:lnTo>
                  <a:lnTo>
                    <a:pt x="34" y="112"/>
                  </a:lnTo>
                  <a:lnTo>
                    <a:pt x="38" y="129"/>
                  </a:lnTo>
                  <a:lnTo>
                    <a:pt x="49" y="139"/>
                  </a:lnTo>
                  <a:lnTo>
                    <a:pt x="67" y="161"/>
                  </a:lnTo>
                  <a:lnTo>
                    <a:pt x="67" y="173"/>
                  </a:lnTo>
                  <a:lnTo>
                    <a:pt x="61" y="184"/>
                  </a:lnTo>
                  <a:lnTo>
                    <a:pt x="45" y="195"/>
                  </a:lnTo>
                  <a:lnTo>
                    <a:pt x="29" y="206"/>
                  </a:lnTo>
                  <a:lnTo>
                    <a:pt x="27" y="222"/>
                  </a:lnTo>
                  <a:lnTo>
                    <a:pt x="32" y="239"/>
                  </a:lnTo>
                  <a:lnTo>
                    <a:pt x="45" y="271"/>
                  </a:lnTo>
                  <a:lnTo>
                    <a:pt x="56" y="296"/>
                  </a:lnTo>
                  <a:lnTo>
                    <a:pt x="67" y="314"/>
                  </a:lnTo>
                  <a:lnTo>
                    <a:pt x="67" y="334"/>
                  </a:lnTo>
                  <a:lnTo>
                    <a:pt x="61" y="352"/>
                  </a:lnTo>
                  <a:lnTo>
                    <a:pt x="45" y="368"/>
                  </a:lnTo>
                  <a:lnTo>
                    <a:pt x="34" y="384"/>
                  </a:lnTo>
                  <a:lnTo>
                    <a:pt x="38" y="411"/>
                  </a:lnTo>
                  <a:lnTo>
                    <a:pt x="65" y="452"/>
                  </a:lnTo>
                  <a:lnTo>
                    <a:pt x="76" y="474"/>
                  </a:lnTo>
                  <a:lnTo>
                    <a:pt x="77" y="495"/>
                  </a:lnTo>
                  <a:lnTo>
                    <a:pt x="67" y="511"/>
                  </a:lnTo>
                  <a:lnTo>
                    <a:pt x="54" y="527"/>
                  </a:lnTo>
                  <a:lnTo>
                    <a:pt x="50" y="549"/>
                  </a:lnTo>
                  <a:lnTo>
                    <a:pt x="59" y="576"/>
                  </a:lnTo>
                  <a:lnTo>
                    <a:pt x="70" y="604"/>
                  </a:lnTo>
                  <a:lnTo>
                    <a:pt x="76" y="624"/>
                  </a:lnTo>
                  <a:lnTo>
                    <a:pt x="70" y="637"/>
                  </a:lnTo>
                  <a:lnTo>
                    <a:pt x="56" y="651"/>
                  </a:lnTo>
                  <a:lnTo>
                    <a:pt x="38" y="667"/>
                  </a:lnTo>
                  <a:lnTo>
                    <a:pt x="29" y="683"/>
                  </a:lnTo>
                  <a:lnTo>
                    <a:pt x="38" y="712"/>
                  </a:lnTo>
                  <a:lnTo>
                    <a:pt x="56" y="742"/>
                  </a:lnTo>
                  <a:lnTo>
                    <a:pt x="65" y="764"/>
                  </a:lnTo>
                  <a:lnTo>
                    <a:pt x="67" y="782"/>
                  </a:lnTo>
                  <a:lnTo>
                    <a:pt x="61" y="791"/>
                  </a:lnTo>
                  <a:lnTo>
                    <a:pt x="43" y="791"/>
                  </a:lnTo>
                  <a:lnTo>
                    <a:pt x="38" y="830"/>
                  </a:lnTo>
                  <a:lnTo>
                    <a:pt x="49" y="856"/>
                  </a:lnTo>
                  <a:lnTo>
                    <a:pt x="59" y="874"/>
                  </a:lnTo>
                  <a:lnTo>
                    <a:pt x="61" y="890"/>
                  </a:lnTo>
                  <a:lnTo>
                    <a:pt x="61" y="905"/>
                  </a:lnTo>
                  <a:lnTo>
                    <a:pt x="43" y="928"/>
                  </a:lnTo>
                  <a:lnTo>
                    <a:pt x="18" y="959"/>
                  </a:lnTo>
                  <a:lnTo>
                    <a:pt x="2" y="948"/>
                  </a:lnTo>
                  <a:lnTo>
                    <a:pt x="7" y="923"/>
                  </a:lnTo>
                  <a:lnTo>
                    <a:pt x="32" y="883"/>
                  </a:lnTo>
                  <a:lnTo>
                    <a:pt x="29" y="858"/>
                  </a:lnTo>
                  <a:lnTo>
                    <a:pt x="18" y="828"/>
                  </a:lnTo>
                  <a:lnTo>
                    <a:pt x="11" y="803"/>
                  </a:lnTo>
                  <a:lnTo>
                    <a:pt x="22" y="782"/>
                  </a:lnTo>
                  <a:lnTo>
                    <a:pt x="32" y="775"/>
                  </a:lnTo>
                  <a:lnTo>
                    <a:pt x="34" y="759"/>
                  </a:lnTo>
                  <a:lnTo>
                    <a:pt x="22" y="728"/>
                  </a:lnTo>
                  <a:lnTo>
                    <a:pt x="7" y="701"/>
                  </a:lnTo>
                  <a:lnTo>
                    <a:pt x="0" y="674"/>
                  </a:lnTo>
                  <a:lnTo>
                    <a:pt x="7" y="642"/>
                  </a:lnTo>
                  <a:lnTo>
                    <a:pt x="32" y="630"/>
                  </a:lnTo>
                  <a:lnTo>
                    <a:pt x="40" y="615"/>
                  </a:lnTo>
                  <a:lnTo>
                    <a:pt x="38" y="594"/>
                  </a:lnTo>
                  <a:lnTo>
                    <a:pt x="32" y="572"/>
                  </a:lnTo>
                  <a:lnTo>
                    <a:pt x="23" y="544"/>
                  </a:lnTo>
                  <a:lnTo>
                    <a:pt x="23" y="522"/>
                  </a:lnTo>
                  <a:lnTo>
                    <a:pt x="34" y="508"/>
                  </a:lnTo>
                  <a:lnTo>
                    <a:pt x="49" y="490"/>
                  </a:lnTo>
                  <a:lnTo>
                    <a:pt x="49" y="479"/>
                  </a:lnTo>
                  <a:lnTo>
                    <a:pt x="38" y="454"/>
                  </a:lnTo>
                  <a:lnTo>
                    <a:pt x="16" y="422"/>
                  </a:lnTo>
                  <a:lnTo>
                    <a:pt x="7" y="398"/>
                  </a:lnTo>
                  <a:lnTo>
                    <a:pt x="7" y="379"/>
                  </a:lnTo>
                  <a:lnTo>
                    <a:pt x="13" y="361"/>
                  </a:lnTo>
                  <a:lnTo>
                    <a:pt x="27" y="346"/>
                  </a:lnTo>
                  <a:lnTo>
                    <a:pt x="40" y="330"/>
                  </a:lnTo>
                  <a:lnTo>
                    <a:pt x="40" y="318"/>
                  </a:lnTo>
                  <a:lnTo>
                    <a:pt x="11" y="259"/>
                  </a:lnTo>
                  <a:lnTo>
                    <a:pt x="5" y="237"/>
                  </a:lnTo>
                  <a:lnTo>
                    <a:pt x="0" y="216"/>
                  </a:lnTo>
                  <a:lnTo>
                    <a:pt x="11" y="198"/>
                  </a:lnTo>
                  <a:lnTo>
                    <a:pt x="23" y="184"/>
                  </a:lnTo>
                  <a:lnTo>
                    <a:pt x="34" y="173"/>
                  </a:lnTo>
                  <a:lnTo>
                    <a:pt x="34" y="163"/>
                  </a:lnTo>
                  <a:lnTo>
                    <a:pt x="23" y="146"/>
                  </a:lnTo>
                  <a:lnTo>
                    <a:pt x="7" y="129"/>
                  </a:lnTo>
                  <a:lnTo>
                    <a:pt x="7" y="112"/>
                  </a:lnTo>
                  <a:lnTo>
                    <a:pt x="18" y="96"/>
                  </a:lnTo>
                  <a:lnTo>
                    <a:pt x="34" y="82"/>
                  </a:lnTo>
                  <a:lnTo>
                    <a:pt x="49" y="75"/>
                  </a:lnTo>
                  <a:lnTo>
                    <a:pt x="56" y="64"/>
                  </a:lnTo>
                  <a:lnTo>
                    <a:pt x="50" y="50"/>
                  </a:lnTo>
                  <a:lnTo>
                    <a:pt x="40" y="34"/>
                  </a:lnTo>
                  <a:lnTo>
                    <a:pt x="34" y="17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5" name="Freeform 1099"/>
            <p:cNvSpPr>
              <a:spLocks/>
            </p:cNvSpPr>
            <p:nvPr/>
          </p:nvSpPr>
          <p:spPr bwMode="auto">
            <a:xfrm>
              <a:off x="1729" y="1465"/>
              <a:ext cx="84" cy="775"/>
            </a:xfrm>
            <a:custGeom>
              <a:avLst/>
              <a:gdLst/>
              <a:ahLst/>
              <a:cxnLst>
                <a:cxn ang="0">
                  <a:pos x="75" y="21"/>
                </a:cxn>
                <a:cxn ang="0">
                  <a:pos x="79" y="75"/>
                </a:cxn>
                <a:cxn ang="0">
                  <a:pos x="43" y="97"/>
                </a:cxn>
                <a:cxn ang="0">
                  <a:pos x="54" y="156"/>
                </a:cxn>
                <a:cxn ang="0">
                  <a:pos x="70" y="213"/>
                </a:cxn>
                <a:cxn ang="0">
                  <a:pos x="48" y="242"/>
                </a:cxn>
                <a:cxn ang="0">
                  <a:pos x="54" y="290"/>
                </a:cxn>
                <a:cxn ang="0">
                  <a:pos x="70" y="342"/>
                </a:cxn>
                <a:cxn ang="0">
                  <a:pos x="59" y="380"/>
                </a:cxn>
                <a:cxn ang="0">
                  <a:pos x="41" y="414"/>
                </a:cxn>
                <a:cxn ang="0">
                  <a:pos x="64" y="482"/>
                </a:cxn>
                <a:cxn ang="0">
                  <a:pos x="70" y="527"/>
                </a:cxn>
                <a:cxn ang="0">
                  <a:pos x="30" y="559"/>
                </a:cxn>
                <a:cxn ang="0">
                  <a:pos x="41" y="628"/>
                </a:cxn>
                <a:cxn ang="0">
                  <a:pos x="52" y="687"/>
                </a:cxn>
                <a:cxn ang="0">
                  <a:pos x="30" y="721"/>
                </a:cxn>
                <a:cxn ang="0">
                  <a:pos x="20" y="768"/>
                </a:cxn>
                <a:cxn ang="0">
                  <a:pos x="9" y="748"/>
                </a:cxn>
                <a:cxn ang="0">
                  <a:pos x="30" y="694"/>
                </a:cxn>
                <a:cxn ang="0">
                  <a:pos x="20" y="613"/>
                </a:cxn>
                <a:cxn ang="0">
                  <a:pos x="14" y="554"/>
                </a:cxn>
                <a:cxn ang="0">
                  <a:pos x="43" y="514"/>
                </a:cxn>
                <a:cxn ang="0">
                  <a:pos x="20" y="457"/>
                </a:cxn>
                <a:cxn ang="0">
                  <a:pos x="14" y="403"/>
                </a:cxn>
                <a:cxn ang="0">
                  <a:pos x="36" y="360"/>
                </a:cxn>
                <a:cxn ang="0">
                  <a:pos x="46" y="328"/>
                </a:cxn>
                <a:cxn ang="0">
                  <a:pos x="25" y="274"/>
                </a:cxn>
                <a:cxn ang="0">
                  <a:pos x="30" y="229"/>
                </a:cxn>
                <a:cxn ang="0">
                  <a:pos x="43" y="197"/>
                </a:cxn>
                <a:cxn ang="0">
                  <a:pos x="27" y="149"/>
                </a:cxn>
                <a:cxn ang="0">
                  <a:pos x="21" y="95"/>
                </a:cxn>
                <a:cxn ang="0">
                  <a:pos x="46" y="59"/>
                </a:cxn>
                <a:cxn ang="0">
                  <a:pos x="48" y="25"/>
                </a:cxn>
                <a:cxn ang="0">
                  <a:pos x="64" y="0"/>
                </a:cxn>
              </a:cxnLst>
              <a:rect l="0" t="0" r="r" b="b"/>
              <a:pathLst>
                <a:path w="84" h="775">
                  <a:moveTo>
                    <a:pt x="64" y="0"/>
                  </a:moveTo>
                  <a:lnTo>
                    <a:pt x="75" y="21"/>
                  </a:lnTo>
                  <a:lnTo>
                    <a:pt x="84" y="59"/>
                  </a:lnTo>
                  <a:lnTo>
                    <a:pt x="79" y="75"/>
                  </a:lnTo>
                  <a:lnTo>
                    <a:pt x="57" y="86"/>
                  </a:lnTo>
                  <a:lnTo>
                    <a:pt x="43" y="97"/>
                  </a:lnTo>
                  <a:lnTo>
                    <a:pt x="43" y="127"/>
                  </a:lnTo>
                  <a:lnTo>
                    <a:pt x="54" y="156"/>
                  </a:lnTo>
                  <a:lnTo>
                    <a:pt x="68" y="176"/>
                  </a:lnTo>
                  <a:lnTo>
                    <a:pt x="70" y="213"/>
                  </a:lnTo>
                  <a:lnTo>
                    <a:pt x="62" y="226"/>
                  </a:lnTo>
                  <a:lnTo>
                    <a:pt x="48" y="242"/>
                  </a:lnTo>
                  <a:lnTo>
                    <a:pt x="46" y="267"/>
                  </a:lnTo>
                  <a:lnTo>
                    <a:pt x="54" y="290"/>
                  </a:lnTo>
                  <a:lnTo>
                    <a:pt x="64" y="310"/>
                  </a:lnTo>
                  <a:lnTo>
                    <a:pt x="70" y="342"/>
                  </a:lnTo>
                  <a:lnTo>
                    <a:pt x="70" y="360"/>
                  </a:lnTo>
                  <a:lnTo>
                    <a:pt x="59" y="380"/>
                  </a:lnTo>
                  <a:lnTo>
                    <a:pt x="41" y="398"/>
                  </a:lnTo>
                  <a:lnTo>
                    <a:pt x="41" y="414"/>
                  </a:lnTo>
                  <a:lnTo>
                    <a:pt x="46" y="462"/>
                  </a:lnTo>
                  <a:lnTo>
                    <a:pt x="64" y="482"/>
                  </a:lnTo>
                  <a:lnTo>
                    <a:pt x="75" y="503"/>
                  </a:lnTo>
                  <a:lnTo>
                    <a:pt x="70" y="527"/>
                  </a:lnTo>
                  <a:lnTo>
                    <a:pt x="43" y="543"/>
                  </a:lnTo>
                  <a:lnTo>
                    <a:pt x="30" y="559"/>
                  </a:lnTo>
                  <a:lnTo>
                    <a:pt x="27" y="589"/>
                  </a:lnTo>
                  <a:lnTo>
                    <a:pt x="41" y="628"/>
                  </a:lnTo>
                  <a:lnTo>
                    <a:pt x="52" y="666"/>
                  </a:lnTo>
                  <a:lnTo>
                    <a:pt x="52" y="687"/>
                  </a:lnTo>
                  <a:lnTo>
                    <a:pt x="46" y="716"/>
                  </a:lnTo>
                  <a:lnTo>
                    <a:pt x="30" y="721"/>
                  </a:lnTo>
                  <a:lnTo>
                    <a:pt x="20" y="743"/>
                  </a:lnTo>
                  <a:lnTo>
                    <a:pt x="20" y="768"/>
                  </a:lnTo>
                  <a:lnTo>
                    <a:pt x="0" y="775"/>
                  </a:lnTo>
                  <a:lnTo>
                    <a:pt x="9" y="748"/>
                  </a:lnTo>
                  <a:lnTo>
                    <a:pt x="25" y="716"/>
                  </a:lnTo>
                  <a:lnTo>
                    <a:pt x="30" y="694"/>
                  </a:lnTo>
                  <a:lnTo>
                    <a:pt x="30" y="651"/>
                  </a:lnTo>
                  <a:lnTo>
                    <a:pt x="20" y="613"/>
                  </a:lnTo>
                  <a:lnTo>
                    <a:pt x="16" y="584"/>
                  </a:lnTo>
                  <a:lnTo>
                    <a:pt x="14" y="554"/>
                  </a:lnTo>
                  <a:lnTo>
                    <a:pt x="32" y="530"/>
                  </a:lnTo>
                  <a:lnTo>
                    <a:pt x="43" y="514"/>
                  </a:lnTo>
                  <a:lnTo>
                    <a:pt x="36" y="482"/>
                  </a:lnTo>
                  <a:lnTo>
                    <a:pt x="20" y="457"/>
                  </a:lnTo>
                  <a:lnTo>
                    <a:pt x="16" y="435"/>
                  </a:lnTo>
                  <a:lnTo>
                    <a:pt x="14" y="403"/>
                  </a:lnTo>
                  <a:lnTo>
                    <a:pt x="21" y="382"/>
                  </a:lnTo>
                  <a:lnTo>
                    <a:pt x="36" y="360"/>
                  </a:lnTo>
                  <a:lnTo>
                    <a:pt x="46" y="344"/>
                  </a:lnTo>
                  <a:lnTo>
                    <a:pt x="46" y="328"/>
                  </a:lnTo>
                  <a:lnTo>
                    <a:pt x="36" y="310"/>
                  </a:lnTo>
                  <a:lnTo>
                    <a:pt x="25" y="274"/>
                  </a:lnTo>
                  <a:lnTo>
                    <a:pt x="25" y="251"/>
                  </a:lnTo>
                  <a:lnTo>
                    <a:pt x="30" y="229"/>
                  </a:lnTo>
                  <a:lnTo>
                    <a:pt x="41" y="213"/>
                  </a:lnTo>
                  <a:lnTo>
                    <a:pt x="43" y="197"/>
                  </a:lnTo>
                  <a:lnTo>
                    <a:pt x="41" y="177"/>
                  </a:lnTo>
                  <a:lnTo>
                    <a:pt x="27" y="149"/>
                  </a:lnTo>
                  <a:lnTo>
                    <a:pt x="20" y="129"/>
                  </a:lnTo>
                  <a:lnTo>
                    <a:pt x="21" y="95"/>
                  </a:lnTo>
                  <a:lnTo>
                    <a:pt x="32" y="81"/>
                  </a:lnTo>
                  <a:lnTo>
                    <a:pt x="46" y="59"/>
                  </a:lnTo>
                  <a:lnTo>
                    <a:pt x="54" y="41"/>
                  </a:lnTo>
                  <a:lnTo>
                    <a:pt x="48" y="25"/>
                  </a:lnTo>
                  <a:lnTo>
                    <a:pt x="52" y="9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6" name="Freeform 1100"/>
            <p:cNvSpPr>
              <a:spLocks/>
            </p:cNvSpPr>
            <p:nvPr/>
          </p:nvSpPr>
          <p:spPr bwMode="auto">
            <a:xfrm>
              <a:off x="1594" y="1372"/>
              <a:ext cx="193" cy="167"/>
            </a:xfrm>
            <a:custGeom>
              <a:avLst/>
              <a:gdLst/>
              <a:ahLst/>
              <a:cxnLst>
                <a:cxn ang="0">
                  <a:pos x="193" y="135"/>
                </a:cxn>
                <a:cxn ang="0">
                  <a:pos x="134" y="86"/>
                </a:cxn>
                <a:cxn ang="0">
                  <a:pos x="85" y="43"/>
                </a:cxn>
                <a:cxn ang="0">
                  <a:pos x="41" y="0"/>
                </a:cxn>
                <a:cxn ang="0">
                  <a:pos x="0" y="0"/>
                </a:cxn>
                <a:cxn ang="0">
                  <a:pos x="96" y="70"/>
                </a:cxn>
                <a:cxn ang="0">
                  <a:pos x="142" y="113"/>
                </a:cxn>
                <a:cxn ang="0">
                  <a:pos x="182" y="167"/>
                </a:cxn>
                <a:cxn ang="0">
                  <a:pos x="193" y="135"/>
                </a:cxn>
              </a:cxnLst>
              <a:rect l="0" t="0" r="r" b="b"/>
              <a:pathLst>
                <a:path w="193" h="167">
                  <a:moveTo>
                    <a:pt x="193" y="135"/>
                  </a:moveTo>
                  <a:lnTo>
                    <a:pt x="134" y="86"/>
                  </a:lnTo>
                  <a:lnTo>
                    <a:pt x="85" y="4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96" y="70"/>
                  </a:lnTo>
                  <a:lnTo>
                    <a:pt x="142" y="113"/>
                  </a:lnTo>
                  <a:lnTo>
                    <a:pt x="182" y="167"/>
                  </a:lnTo>
                  <a:lnTo>
                    <a:pt x="193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7" name="Freeform 1101"/>
            <p:cNvSpPr>
              <a:spLocks/>
            </p:cNvSpPr>
            <p:nvPr/>
          </p:nvSpPr>
          <p:spPr bwMode="auto">
            <a:xfrm>
              <a:off x="1592" y="1468"/>
              <a:ext cx="167" cy="137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124" y="70"/>
                </a:cxn>
                <a:cxn ang="0">
                  <a:pos x="92" y="43"/>
                </a:cxn>
                <a:cxn ang="0">
                  <a:pos x="33" y="0"/>
                </a:cxn>
                <a:cxn ang="0">
                  <a:pos x="0" y="0"/>
                </a:cxn>
                <a:cxn ang="0">
                  <a:pos x="76" y="43"/>
                </a:cxn>
                <a:cxn ang="0">
                  <a:pos x="105" y="72"/>
                </a:cxn>
                <a:cxn ang="0">
                  <a:pos x="167" y="137"/>
                </a:cxn>
                <a:cxn ang="0">
                  <a:pos x="164" y="97"/>
                </a:cxn>
                <a:cxn ang="0">
                  <a:pos x="167" y="86"/>
                </a:cxn>
              </a:cxnLst>
              <a:rect l="0" t="0" r="r" b="b"/>
              <a:pathLst>
                <a:path w="167" h="137">
                  <a:moveTo>
                    <a:pt x="167" y="86"/>
                  </a:moveTo>
                  <a:lnTo>
                    <a:pt x="124" y="70"/>
                  </a:lnTo>
                  <a:lnTo>
                    <a:pt x="92" y="43"/>
                  </a:lnTo>
                  <a:lnTo>
                    <a:pt x="33" y="0"/>
                  </a:lnTo>
                  <a:lnTo>
                    <a:pt x="0" y="0"/>
                  </a:lnTo>
                  <a:lnTo>
                    <a:pt x="76" y="43"/>
                  </a:lnTo>
                  <a:lnTo>
                    <a:pt x="105" y="72"/>
                  </a:lnTo>
                  <a:lnTo>
                    <a:pt x="167" y="137"/>
                  </a:lnTo>
                  <a:lnTo>
                    <a:pt x="164" y="97"/>
                  </a:lnTo>
                  <a:lnTo>
                    <a:pt x="167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8" name="Freeform 1102"/>
            <p:cNvSpPr>
              <a:spLocks/>
            </p:cNvSpPr>
            <p:nvPr/>
          </p:nvSpPr>
          <p:spPr bwMode="auto">
            <a:xfrm>
              <a:off x="1567" y="1549"/>
              <a:ext cx="197" cy="212"/>
            </a:xfrm>
            <a:custGeom>
              <a:avLst/>
              <a:gdLst/>
              <a:ahLst/>
              <a:cxnLst>
                <a:cxn ang="0">
                  <a:pos x="193" y="158"/>
                </a:cxn>
                <a:cxn ang="0">
                  <a:pos x="139" y="110"/>
                </a:cxn>
                <a:cxn ang="0">
                  <a:pos x="118" y="77"/>
                </a:cxn>
                <a:cxn ang="0">
                  <a:pos x="75" y="45"/>
                </a:cxn>
                <a:cxn ang="0">
                  <a:pos x="37" y="16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32" y="38"/>
                </a:cxn>
                <a:cxn ang="0">
                  <a:pos x="91" y="75"/>
                </a:cxn>
                <a:cxn ang="0">
                  <a:pos x="134" y="119"/>
                </a:cxn>
                <a:cxn ang="0">
                  <a:pos x="164" y="167"/>
                </a:cxn>
                <a:cxn ang="0">
                  <a:pos x="197" y="212"/>
                </a:cxn>
                <a:cxn ang="0">
                  <a:pos x="193" y="158"/>
                </a:cxn>
              </a:cxnLst>
              <a:rect l="0" t="0" r="r" b="b"/>
              <a:pathLst>
                <a:path w="197" h="212">
                  <a:moveTo>
                    <a:pt x="193" y="158"/>
                  </a:moveTo>
                  <a:lnTo>
                    <a:pt x="139" y="110"/>
                  </a:lnTo>
                  <a:lnTo>
                    <a:pt x="118" y="77"/>
                  </a:lnTo>
                  <a:lnTo>
                    <a:pt x="75" y="45"/>
                  </a:lnTo>
                  <a:lnTo>
                    <a:pt x="37" y="1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32" y="38"/>
                  </a:lnTo>
                  <a:lnTo>
                    <a:pt x="91" y="75"/>
                  </a:lnTo>
                  <a:lnTo>
                    <a:pt x="134" y="119"/>
                  </a:lnTo>
                  <a:lnTo>
                    <a:pt x="164" y="167"/>
                  </a:lnTo>
                  <a:lnTo>
                    <a:pt x="197" y="212"/>
                  </a:lnTo>
                  <a:lnTo>
                    <a:pt x="193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59" name="Freeform 1103"/>
            <p:cNvSpPr>
              <a:spLocks/>
            </p:cNvSpPr>
            <p:nvPr/>
          </p:nvSpPr>
          <p:spPr bwMode="auto">
            <a:xfrm>
              <a:off x="1586" y="1722"/>
              <a:ext cx="153" cy="124"/>
            </a:xfrm>
            <a:custGeom>
              <a:avLst/>
              <a:gdLst/>
              <a:ahLst/>
              <a:cxnLst>
                <a:cxn ang="0">
                  <a:pos x="153" y="102"/>
                </a:cxn>
                <a:cxn ang="0">
                  <a:pos x="110" y="56"/>
                </a:cxn>
                <a:cxn ang="0">
                  <a:pos x="65" y="27"/>
                </a:cxn>
                <a:cxn ang="0">
                  <a:pos x="27" y="7"/>
                </a:cxn>
                <a:cxn ang="0">
                  <a:pos x="0" y="0"/>
                </a:cxn>
                <a:cxn ang="0">
                  <a:pos x="17" y="27"/>
                </a:cxn>
                <a:cxn ang="0">
                  <a:pos x="65" y="54"/>
                </a:cxn>
                <a:cxn ang="0">
                  <a:pos x="103" y="93"/>
                </a:cxn>
                <a:cxn ang="0">
                  <a:pos x="121" y="119"/>
                </a:cxn>
                <a:cxn ang="0">
                  <a:pos x="137" y="124"/>
                </a:cxn>
                <a:cxn ang="0">
                  <a:pos x="152" y="115"/>
                </a:cxn>
                <a:cxn ang="0">
                  <a:pos x="153" y="102"/>
                </a:cxn>
              </a:cxnLst>
              <a:rect l="0" t="0" r="r" b="b"/>
              <a:pathLst>
                <a:path w="153" h="124">
                  <a:moveTo>
                    <a:pt x="153" y="102"/>
                  </a:moveTo>
                  <a:lnTo>
                    <a:pt x="110" y="56"/>
                  </a:lnTo>
                  <a:lnTo>
                    <a:pt x="65" y="27"/>
                  </a:lnTo>
                  <a:lnTo>
                    <a:pt x="27" y="7"/>
                  </a:lnTo>
                  <a:lnTo>
                    <a:pt x="0" y="0"/>
                  </a:lnTo>
                  <a:lnTo>
                    <a:pt x="17" y="27"/>
                  </a:lnTo>
                  <a:lnTo>
                    <a:pt x="65" y="54"/>
                  </a:lnTo>
                  <a:lnTo>
                    <a:pt x="103" y="93"/>
                  </a:lnTo>
                  <a:lnTo>
                    <a:pt x="121" y="119"/>
                  </a:lnTo>
                  <a:lnTo>
                    <a:pt x="137" y="124"/>
                  </a:lnTo>
                  <a:lnTo>
                    <a:pt x="152" y="115"/>
                  </a:lnTo>
                  <a:lnTo>
                    <a:pt x="153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0" name="Freeform 1104"/>
            <p:cNvSpPr>
              <a:spLocks/>
            </p:cNvSpPr>
            <p:nvPr/>
          </p:nvSpPr>
          <p:spPr bwMode="auto">
            <a:xfrm>
              <a:off x="1568" y="1809"/>
              <a:ext cx="169" cy="154"/>
            </a:xfrm>
            <a:custGeom>
              <a:avLst/>
              <a:gdLst/>
              <a:ahLst/>
              <a:cxnLst>
                <a:cxn ang="0">
                  <a:pos x="169" y="143"/>
                </a:cxn>
                <a:cxn ang="0">
                  <a:pos x="125" y="97"/>
                </a:cxn>
                <a:cxn ang="0">
                  <a:pos x="71" y="41"/>
                </a:cxn>
                <a:cxn ang="0">
                  <a:pos x="39" y="14"/>
                </a:cxn>
                <a:cxn ang="0">
                  <a:pos x="14" y="0"/>
                </a:cxn>
                <a:cxn ang="0">
                  <a:pos x="0" y="9"/>
                </a:cxn>
                <a:cxn ang="0">
                  <a:pos x="28" y="32"/>
                </a:cxn>
                <a:cxn ang="0">
                  <a:pos x="77" y="81"/>
                </a:cxn>
                <a:cxn ang="0">
                  <a:pos x="122" y="129"/>
                </a:cxn>
                <a:cxn ang="0">
                  <a:pos x="152" y="154"/>
                </a:cxn>
                <a:cxn ang="0">
                  <a:pos x="160" y="154"/>
                </a:cxn>
                <a:cxn ang="0">
                  <a:pos x="169" y="143"/>
                </a:cxn>
              </a:cxnLst>
              <a:rect l="0" t="0" r="r" b="b"/>
              <a:pathLst>
                <a:path w="169" h="154">
                  <a:moveTo>
                    <a:pt x="169" y="143"/>
                  </a:moveTo>
                  <a:lnTo>
                    <a:pt x="125" y="97"/>
                  </a:lnTo>
                  <a:lnTo>
                    <a:pt x="71" y="41"/>
                  </a:lnTo>
                  <a:lnTo>
                    <a:pt x="39" y="14"/>
                  </a:lnTo>
                  <a:lnTo>
                    <a:pt x="14" y="0"/>
                  </a:lnTo>
                  <a:lnTo>
                    <a:pt x="0" y="9"/>
                  </a:lnTo>
                  <a:lnTo>
                    <a:pt x="28" y="32"/>
                  </a:lnTo>
                  <a:lnTo>
                    <a:pt x="77" y="81"/>
                  </a:lnTo>
                  <a:lnTo>
                    <a:pt x="122" y="129"/>
                  </a:lnTo>
                  <a:lnTo>
                    <a:pt x="152" y="154"/>
                  </a:lnTo>
                  <a:lnTo>
                    <a:pt x="160" y="15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1" name="Freeform 1105"/>
            <p:cNvSpPr>
              <a:spLocks/>
            </p:cNvSpPr>
            <p:nvPr/>
          </p:nvSpPr>
          <p:spPr bwMode="auto">
            <a:xfrm>
              <a:off x="1588" y="1938"/>
              <a:ext cx="119" cy="122"/>
            </a:xfrm>
            <a:custGeom>
              <a:avLst/>
              <a:gdLst/>
              <a:ahLst/>
              <a:cxnLst>
                <a:cxn ang="0">
                  <a:pos x="117" y="102"/>
                </a:cxn>
                <a:cxn ang="0">
                  <a:pos x="68" y="31"/>
                </a:cxn>
                <a:cxn ang="0">
                  <a:pos x="21" y="4"/>
                </a:cxn>
                <a:cxn ang="0">
                  <a:pos x="0" y="0"/>
                </a:cxn>
                <a:cxn ang="0">
                  <a:pos x="5" y="14"/>
                </a:cxn>
                <a:cxn ang="0">
                  <a:pos x="59" y="54"/>
                </a:cxn>
                <a:cxn ang="0">
                  <a:pos x="111" y="117"/>
                </a:cxn>
                <a:cxn ang="0">
                  <a:pos x="119" y="122"/>
                </a:cxn>
                <a:cxn ang="0">
                  <a:pos x="117" y="102"/>
                </a:cxn>
              </a:cxnLst>
              <a:rect l="0" t="0" r="r" b="b"/>
              <a:pathLst>
                <a:path w="119" h="122">
                  <a:moveTo>
                    <a:pt x="117" y="102"/>
                  </a:moveTo>
                  <a:lnTo>
                    <a:pt x="68" y="31"/>
                  </a:lnTo>
                  <a:lnTo>
                    <a:pt x="21" y="4"/>
                  </a:lnTo>
                  <a:lnTo>
                    <a:pt x="0" y="0"/>
                  </a:lnTo>
                  <a:lnTo>
                    <a:pt x="5" y="14"/>
                  </a:lnTo>
                  <a:lnTo>
                    <a:pt x="59" y="54"/>
                  </a:lnTo>
                  <a:lnTo>
                    <a:pt x="111" y="117"/>
                  </a:lnTo>
                  <a:lnTo>
                    <a:pt x="119" y="122"/>
                  </a:lnTo>
                  <a:lnTo>
                    <a:pt x="117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2" name="Freeform 1106"/>
            <p:cNvSpPr>
              <a:spLocks/>
            </p:cNvSpPr>
            <p:nvPr/>
          </p:nvSpPr>
          <p:spPr bwMode="auto">
            <a:xfrm>
              <a:off x="1593" y="2057"/>
              <a:ext cx="80" cy="93"/>
            </a:xfrm>
            <a:custGeom>
              <a:avLst/>
              <a:gdLst/>
              <a:ahLst/>
              <a:cxnLst>
                <a:cxn ang="0">
                  <a:pos x="76" y="71"/>
                </a:cxn>
                <a:cxn ang="0">
                  <a:pos x="37" y="16"/>
                </a:cxn>
                <a:cxn ang="0">
                  <a:pos x="2" y="0"/>
                </a:cxn>
                <a:cxn ang="0">
                  <a:pos x="0" y="16"/>
                </a:cxn>
                <a:cxn ang="0">
                  <a:pos x="16" y="44"/>
                </a:cxn>
                <a:cxn ang="0">
                  <a:pos x="59" y="80"/>
                </a:cxn>
                <a:cxn ang="0">
                  <a:pos x="71" y="93"/>
                </a:cxn>
                <a:cxn ang="0">
                  <a:pos x="80" y="87"/>
                </a:cxn>
                <a:cxn ang="0">
                  <a:pos x="76" y="71"/>
                </a:cxn>
              </a:cxnLst>
              <a:rect l="0" t="0" r="r" b="b"/>
              <a:pathLst>
                <a:path w="80" h="93">
                  <a:moveTo>
                    <a:pt x="76" y="71"/>
                  </a:moveTo>
                  <a:lnTo>
                    <a:pt x="37" y="16"/>
                  </a:lnTo>
                  <a:lnTo>
                    <a:pt x="2" y="0"/>
                  </a:lnTo>
                  <a:lnTo>
                    <a:pt x="0" y="16"/>
                  </a:lnTo>
                  <a:lnTo>
                    <a:pt x="16" y="44"/>
                  </a:lnTo>
                  <a:lnTo>
                    <a:pt x="59" y="80"/>
                  </a:lnTo>
                  <a:lnTo>
                    <a:pt x="71" y="93"/>
                  </a:lnTo>
                  <a:lnTo>
                    <a:pt x="80" y="87"/>
                  </a:lnTo>
                  <a:lnTo>
                    <a:pt x="76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3" name="Freeform 1107"/>
            <p:cNvSpPr>
              <a:spLocks/>
            </p:cNvSpPr>
            <p:nvPr/>
          </p:nvSpPr>
          <p:spPr bwMode="auto">
            <a:xfrm>
              <a:off x="1598" y="2179"/>
              <a:ext cx="102" cy="104"/>
            </a:xfrm>
            <a:custGeom>
              <a:avLst/>
              <a:gdLst/>
              <a:ahLst/>
              <a:cxnLst>
                <a:cxn ang="0">
                  <a:pos x="102" y="104"/>
                </a:cxn>
                <a:cxn ang="0">
                  <a:pos x="88" y="88"/>
                </a:cxn>
                <a:cxn ang="0">
                  <a:pos x="59" y="45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7" y="16"/>
                </a:cxn>
                <a:cxn ang="0">
                  <a:pos x="39" y="59"/>
                </a:cxn>
                <a:cxn ang="0">
                  <a:pos x="71" y="102"/>
                </a:cxn>
                <a:cxn ang="0">
                  <a:pos x="102" y="104"/>
                </a:cxn>
              </a:cxnLst>
              <a:rect l="0" t="0" r="r" b="b"/>
              <a:pathLst>
                <a:path w="102" h="104">
                  <a:moveTo>
                    <a:pt x="102" y="104"/>
                  </a:moveTo>
                  <a:lnTo>
                    <a:pt x="88" y="88"/>
                  </a:lnTo>
                  <a:lnTo>
                    <a:pt x="59" y="4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39" y="59"/>
                  </a:lnTo>
                  <a:lnTo>
                    <a:pt x="71" y="102"/>
                  </a:lnTo>
                  <a:lnTo>
                    <a:pt x="102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4" name="Freeform 1108"/>
            <p:cNvSpPr>
              <a:spLocks/>
            </p:cNvSpPr>
            <p:nvPr/>
          </p:nvSpPr>
          <p:spPr bwMode="auto">
            <a:xfrm>
              <a:off x="1737" y="1312"/>
              <a:ext cx="313" cy="1159"/>
            </a:xfrm>
            <a:custGeom>
              <a:avLst/>
              <a:gdLst/>
              <a:ahLst/>
              <a:cxnLst>
                <a:cxn ang="0">
                  <a:pos x="45" y="141"/>
                </a:cxn>
                <a:cxn ang="0">
                  <a:pos x="56" y="206"/>
                </a:cxn>
                <a:cxn ang="0">
                  <a:pos x="29" y="249"/>
                </a:cxn>
                <a:cxn ang="0">
                  <a:pos x="32" y="309"/>
                </a:cxn>
                <a:cxn ang="0">
                  <a:pos x="48" y="357"/>
                </a:cxn>
                <a:cxn ang="0">
                  <a:pos x="23" y="405"/>
                </a:cxn>
                <a:cxn ang="0">
                  <a:pos x="50" y="489"/>
                </a:cxn>
                <a:cxn ang="0">
                  <a:pos x="18" y="559"/>
                </a:cxn>
                <a:cxn ang="0">
                  <a:pos x="34" y="629"/>
                </a:cxn>
                <a:cxn ang="0">
                  <a:pos x="43" y="679"/>
                </a:cxn>
                <a:cxn ang="0">
                  <a:pos x="11" y="722"/>
                </a:cxn>
                <a:cxn ang="0">
                  <a:pos x="29" y="813"/>
                </a:cxn>
                <a:cxn ang="0">
                  <a:pos x="27" y="861"/>
                </a:cxn>
                <a:cxn ang="0">
                  <a:pos x="0" y="920"/>
                </a:cxn>
                <a:cxn ang="0">
                  <a:pos x="16" y="970"/>
                </a:cxn>
                <a:cxn ang="0">
                  <a:pos x="18" y="1017"/>
                </a:cxn>
                <a:cxn ang="0">
                  <a:pos x="23" y="1065"/>
                </a:cxn>
                <a:cxn ang="0">
                  <a:pos x="45" y="1108"/>
                </a:cxn>
                <a:cxn ang="0">
                  <a:pos x="48" y="1159"/>
                </a:cxn>
                <a:cxn ang="0">
                  <a:pos x="118" y="1116"/>
                </a:cxn>
                <a:cxn ang="0">
                  <a:pos x="202" y="1105"/>
                </a:cxn>
                <a:cxn ang="0">
                  <a:pos x="259" y="1081"/>
                </a:cxn>
                <a:cxn ang="0">
                  <a:pos x="277" y="1049"/>
                </a:cxn>
                <a:cxn ang="0">
                  <a:pos x="283" y="985"/>
                </a:cxn>
                <a:cxn ang="0">
                  <a:pos x="270" y="901"/>
                </a:cxn>
                <a:cxn ang="0">
                  <a:pos x="256" y="856"/>
                </a:cxn>
                <a:cxn ang="0">
                  <a:pos x="265" y="802"/>
                </a:cxn>
                <a:cxn ang="0">
                  <a:pos x="239" y="742"/>
                </a:cxn>
                <a:cxn ang="0">
                  <a:pos x="275" y="695"/>
                </a:cxn>
                <a:cxn ang="0">
                  <a:pos x="248" y="629"/>
                </a:cxn>
                <a:cxn ang="0">
                  <a:pos x="234" y="566"/>
                </a:cxn>
                <a:cxn ang="0">
                  <a:pos x="288" y="518"/>
                </a:cxn>
                <a:cxn ang="0">
                  <a:pos x="270" y="484"/>
                </a:cxn>
                <a:cxn ang="0">
                  <a:pos x="270" y="425"/>
                </a:cxn>
                <a:cxn ang="0">
                  <a:pos x="245" y="387"/>
                </a:cxn>
                <a:cxn ang="0">
                  <a:pos x="265" y="341"/>
                </a:cxn>
                <a:cxn ang="0">
                  <a:pos x="248" y="303"/>
                </a:cxn>
                <a:cxn ang="0">
                  <a:pos x="248" y="271"/>
                </a:cxn>
                <a:cxn ang="0">
                  <a:pos x="266" y="242"/>
                </a:cxn>
                <a:cxn ang="0">
                  <a:pos x="243" y="205"/>
                </a:cxn>
                <a:cxn ang="0">
                  <a:pos x="239" y="150"/>
                </a:cxn>
                <a:cxn ang="0">
                  <a:pos x="299" y="82"/>
                </a:cxn>
                <a:cxn ang="0">
                  <a:pos x="313" y="10"/>
                </a:cxn>
                <a:cxn ang="0">
                  <a:pos x="277" y="10"/>
                </a:cxn>
                <a:cxn ang="0">
                  <a:pos x="172" y="66"/>
                </a:cxn>
                <a:cxn ang="0">
                  <a:pos x="86" y="98"/>
                </a:cxn>
              </a:cxnLst>
              <a:rect l="0" t="0" r="r" b="b"/>
              <a:pathLst>
                <a:path w="313" h="1159">
                  <a:moveTo>
                    <a:pt x="56" y="109"/>
                  </a:moveTo>
                  <a:lnTo>
                    <a:pt x="45" y="141"/>
                  </a:lnTo>
                  <a:lnTo>
                    <a:pt x="54" y="174"/>
                  </a:lnTo>
                  <a:lnTo>
                    <a:pt x="56" y="206"/>
                  </a:lnTo>
                  <a:lnTo>
                    <a:pt x="45" y="226"/>
                  </a:lnTo>
                  <a:lnTo>
                    <a:pt x="29" y="249"/>
                  </a:lnTo>
                  <a:lnTo>
                    <a:pt x="22" y="285"/>
                  </a:lnTo>
                  <a:lnTo>
                    <a:pt x="32" y="309"/>
                  </a:lnTo>
                  <a:lnTo>
                    <a:pt x="48" y="335"/>
                  </a:lnTo>
                  <a:lnTo>
                    <a:pt x="48" y="357"/>
                  </a:lnTo>
                  <a:lnTo>
                    <a:pt x="38" y="378"/>
                  </a:lnTo>
                  <a:lnTo>
                    <a:pt x="23" y="405"/>
                  </a:lnTo>
                  <a:lnTo>
                    <a:pt x="29" y="432"/>
                  </a:lnTo>
                  <a:lnTo>
                    <a:pt x="50" y="489"/>
                  </a:lnTo>
                  <a:lnTo>
                    <a:pt x="48" y="513"/>
                  </a:lnTo>
                  <a:lnTo>
                    <a:pt x="18" y="559"/>
                  </a:lnTo>
                  <a:lnTo>
                    <a:pt x="18" y="599"/>
                  </a:lnTo>
                  <a:lnTo>
                    <a:pt x="34" y="629"/>
                  </a:lnTo>
                  <a:lnTo>
                    <a:pt x="45" y="656"/>
                  </a:lnTo>
                  <a:lnTo>
                    <a:pt x="43" y="679"/>
                  </a:lnTo>
                  <a:lnTo>
                    <a:pt x="16" y="704"/>
                  </a:lnTo>
                  <a:lnTo>
                    <a:pt x="11" y="722"/>
                  </a:lnTo>
                  <a:lnTo>
                    <a:pt x="16" y="765"/>
                  </a:lnTo>
                  <a:lnTo>
                    <a:pt x="29" y="813"/>
                  </a:lnTo>
                  <a:lnTo>
                    <a:pt x="29" y="840"/>
                  </a:lnTo>
                  <a:lnTo>
                    <a:pt x="27" y="861"/>
                  </a:lnTo>
                  <a:lnTo>
                    <a:pt x="7" y="893"/>
                  </a:lnTo>
                  <a:lnTo>
                    <a:pt x="0" y="920"/>
                  </a:lnTo>
                  <a:lnTo>
                    <a:pt x="2" y="949"/>
                  </a:lnTo>
                  <a:lnTo>
                    <a:pt x="16" y="970"/>
                  </a:lnTo>
                  <a:lnTo>
                    <a:pt x="32" y="990"/>
                  </a:lnTo>
                  <a:lnTo>
                    <a:pt x="18" y="1017"/>
                  </a:lnTo>
                  <a:lnTo>
                    <a:pt x="11" y="1044"/>
                  </a:lnTo>
                  <a:lnTo>
                    <a:pt x="23" y="1065"/>
                  </a:lnTo>
                  <a:lnTo>
                    <a:pt x="43" y="1081"/>
                  </a:lnTo>
                  <a:lnTo>
                    <a:pt x="45" y="1108"/>
                  </a:lnTo>
                  <a:lnTo>
                    <a:pt x="45" y="1130"/>
                  </a:lnTo>
                  <a:lnTo>
                    <a:pt x="48" y="1159"/>
                  </a:lnTo>
                  <a:lnTo>
                    <a:pt x="82" y="1135"/>
                  </a:lnTo>
                  <a:lnTo>
                    <a:pt x="118" y="1116"/>
                  </a:lnTo>
                  <a:lnTo>
                    <a:pt x="151" y="1105"/>
                  </a:lnTo>
                  <a:lnTo>
                    <a:pt x="202" y="1105"/>
                  </a:lnTo>
                  <a:lnTo>
                    <a:pt x="238" y="1099"/>
                  </a:lnTo>
                  <a:lnTo>
                    <a:pt x="259" y="1081"/>
                  </a:lnTo>
                  <a:lnTo>
                    <a:pt x="297" y="1071"/>
                  </a:lnTo>
                  <a:lnTo>
                    <a:pt x="277" y="1049"/>
                  </a:lnTo>
                  <a:lnTo>
                    <a:pt x="270" y="1019"/>
                  </a:lnTo>
                  <a:lnTo>
                    <a:pt x="283" y="985"/>
                  </a:lnTo>
                  <a:lnTo>
                    <a:pt x="281" y="936"/>
                  </a:lnTo>
                  <a:lnTo>
                    <a:pt x="270" y="901"/>
                  </a:lnTo>
                  <a:lnTo>
                    <a:pt x="259" y="883"/>
                  </a:lnTo>
                  <a:lnTo>
                    <a:pt x="256" y="856"/>
                  </a:lnTo>
                  <a:lnTo>
                    <a:pt x="270" y="824"/>
                  </a:lnTo>
                  <a:lnTo>
                    <a:pt x="265" y="802"/>
                  </a:lnTo>
                  <a:lnTo>
                    <a:pt x="238" y="763"/>
                  </a:lnTo>
                  <a:lnTo>
                    <a:pt x="239" y="742"/>
                  </a:lnTo>
                  <a:lnTo>
                    <a:pt x="250" y="722"/>
                  </a:lnTo>
                  <a:lnTo>
                    <a:pt x="275" y="695"/>
                  </a:lnTo>
                  <a:lnTo>
                    <a:pt x="266" y="674"/>
                  </a:lnTo>
                  <a:lnTo>
                    <a:pt x="248" y="629"/>
                  </a:lnTo>
                  <a:lnTo>
                    <a:pt x="234" y="599"/>
                  </a:lnTo>
                  <a:lnTo>
                    <a:pt x="234" y="566"/>
                  </a:lnTo>
                  <a:lnTo>
                    <a:pt x="283" y="549"/>
                  </a:lnTo>
                  <a:lnTo>
                    <a:pt x="288" y="518"/>
                  </a:lnTo>
                  <a:lnTo>
                    <a:pt x="283" y="500"/>
                  </a:lnTo>
                  <a:lnTo>
                    <a:pt x="270" y="484"/>
                  </a:lnTo>
                  <a:lnTo>
                    <a:pt x="272" y="457"/>
                  </a:lnTo>
                  <a:lnTo>
                    <a:pt x="270" y="425"/>
                  </a:lnTo>
                  <a:lnTo>
                    <a:pt x="256" y="409"/>
                  </a:lnTo>
                  <a:lnTo>
                    <a:pt x="245" y="387"/>
                  </a:lnTo>
                  <a:lnTo>
                    <a:pt x="254" y="366"/>
                  </a:lnTo>
                  <a:lnTo>
                    <a:pt x="265" y="341"/>
                  </a:lnTo>
                  <a:lnTo>
                    <a:pt x="265" y="325"/>
                  </a:lnTo>
                  <a:lnTo>
                    <a:pt x="248" y="303"/>
                  </a:lnTo>
                  <a:lnTo>
                    <a:pt x="243" y="285"/>
                  </a:lnTo>
                  <a:lnTo>
                    <a:pt x="248" y="271"/>
                  </a:lnTo>
                  <a:lnTo>
                    <a:pt x="265" y="260"/>
                  </a:lnTo>
                  <a:lnTo>
                    <a:pt x="266" y="242"/>
                  </a:lnTo>
                  <a:lnTo>
                    <a:pt x="261" y="232"/>
                  </a:lnTo>
                  <a:lnTo>
                    <a:pt x="243" y="205"/>
                  </a:lnTo>
                  <a:lnTo>
                    <a:pt x="238" y="174"/>
                  </a:lnTo>
                  <a:lnTo>
                    <a:pt x="239" y="150"/>
                  </a:lnTo>
                  <a:lnTo>
                    <a:pt x="256" y="128"/>
                  </a:lnTo>
                  <a:lnTo>
                    <a:pt x="299" y="82"/>
                  </a:lnTo>
                  <a:lnTo>
                    <a:pt x="313" y="42"/>
                  </a:lnTo>
                  <a:lnTo>
                    <a:pt x="313" y="10"/>
                  </a:lnTo>
                  <a:lnTo>
                    <a:pt x="299" y="0"/>
                  </a:lnTo>
                  <a:lnTo>
                    <a:pt x="277" y="10"/>
                  </a:lnTo>
                  <a:lnTo>
                    <a:pt x="223" y="44"/>
                  </a:lnTo>
                  <a:lnTo>
                    <a:pt x="172" y="66"/>
                  </a:lnTo>
                  <a:lnTo>
                    <a:pt x="120" y="87"/>
                  </a:lnTo>
                  <a:lnTo>
                    <a:pt x="86" y="98"/>
                  </a:lnTo>
                  <a:lnTo>
                    <a:pt x="56" y="109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5" name="Freeform 1109"/>
            <p:cNvSpPr>
              <a:spLocks/>
            </p:cNvSpPr>
            <p:nvPr/>
          </p:nvSpPr>
          <p:spPr bwMode="auto">
            <a:xfrm>
              <a:off x="1519" y="1302"/>
              <a:ext cx="559" cy="1186"/>
            </a:xfrm>
            <a:custGeom>
              <a:avLst/>
              <a:gdLst/>
              <a:ahLst/>
              <a:cxnLst>
                <a:cxn ang="0">
                  <a:pos x="364" y="1114"/>
                </a:cxn>
                <a:cxn ang="0">
                  <a:pos x="256" y="1152"/>
                </a:cxn>
                <a:cxn ang="0">
                  <a:pos x="45" y="960"/>
                </a:cxn>
                <a:cxn ang="0">
                  <a:pos x="34" y="992"/>
                </a:cxn>
                <a:cxn ang="0">
                  <a:pos x="264" y="1186"/>
                </a:cxn>
                <a:cxn ang="0">
                  <a:pos x="375" y="1127"/>
                </a:cxn>
                <a:cxn ang="0">
                  <a:pos x="528" y="1077"/>
                </a:cxn>
                <a:cxn ang="0">
                  <a:pos x="521" y="992"/>
                </a:cxn>
                <a:cxn ang="0">
                  <a:pos x="491" y="899"/>
                </a:cxn>
                <a:cxn ang="0">
                  <a:pos x="505" y="824"/>
                </a:cxn>
                <a:cxn ang="0">
                  <a:pos x="473" y="750"/>
                </a:cxn>
                <a:cxn ang="0">
                  <a:pos x="489" y="664"/>
                </a:cxn>
                <a:cxn ang="0">
                  <a:pos x="501" y="578"/>
                </a:cxn>
                <a:cxn ang="0">
                  <a:pos x="505" y="470"/>
                </a:cxn>
                <a:cxn ang="0">
                  <a:pos x="484" y="379"/>
                </a:cxn>
                <a:cxn ang="0">
                  <a:pos x="473" y="307"/>
                </a:cxn>
                <a:cxn ang="0">
                  <a:pos x="500" y="245"/>
                </a:cxn>
                <a:cxn ang="0">
                  <a:pos x="485" y="140"/>
                </a:cxn>
                <a:cxn ang="0">
                  <a:pos x="554" y="12"/>
                </a:cxn>
                <a:cxn ang="0">
                  <a:pos x="523" y="39"/>
                </a:cxn>
                <a:cxn ang="0">
                  <a:pos x="453" y="156"/>
                </a:cxn>
                <a:cxn ang="0">
                  <a:pos x="350" y="253"/>
                </a:cxn>
                <a:cxn ang="0">
                  <a:pos x="457" y="218"/>
                </a:cxn>
                <a:cxn ang="0">
                  <a:pos x="448" y="286"/>
                </a:cxn>
                <a:cxn ang="0">
                  <a:pos x="396" y="357"/>
                </a:cxn>
                <a:cxn ang="0">
                  <a:pos x="469" y="341"/>
                </a:cxn>
                <a:cxn ang="0">
                  <a:pos x="451" y="395"/>
                </a:cxn>
                <a:cxn ang="0">
                  <a:pos x="446" y="454"/>
                </a:cxn>
                <a:cxn ang="0">
                  <a:pos x="339" y="533"/>
                </a:cxn>
                <a:cxn ang="0">
                  <a:pos x="458" y="479"/>
                </a:cxn>
                <a:cxn ang="0">
                  <a:pos x="501" y="533"/>
                </a:cxn>
                <a:cxn ang="0">
                  <a:pos x="430" y="583"/>
                </a:cxn>
                <a:cxn ang="0">
                  <a:pos x="296" y="648"/>
                </a:cxn>
                <a:cxn ang="0">
                  <a:pos x="448" y="621"/>
                </a:cxn>
                <a:cxn ang="0">
                  <a:pos x="478" y="721"/>
                </a:cxn>
                <a:cxn ang="0">
                  <a:pos x="300" y="769"/>
                </a:cxn>
                <a:cxn ang="0">
                  <a:pos x="396" y="766"/>
                </a:cxn>
                <a:cxn ang="0">
                  <a:pos x="458" y="797"/>
                </a:cxn>
                <a:cxn ang="0">
                  <a:pos x="457" y="856"/>
                </a:cxn>
                <a:cxn ang="0">
                  <a:pos x="285" y="890"/>
                </a:cxn>
                <a:cxn ang="0">
                  <a:pos x="370" y="890"/>
                </a:cxn>
                <a:cxn ang="0">
                  <a:pos x="467" y="874"/>
                </a:cxn>
                <a:cxn ang="0">
                  <a:pos x="382" y="955"/>
                </a:cxn>
                <a:cxn ang="0">
                  <a:pos x="285" y="1001"/>
                </a:cxn>
                <a:cxn ang="0">
                  <a:pos x="408" y="958"/>
                </a:cxn>
                <a:cxn ang="0">
                  <a:pos x="480" y="942"/>
                </a:cxn>
                <a:cxn ang="0">
                  <a:pos x="478" y="1012"/>
                </a:cxn>
                <a:cxn ang="0">
                  <a:pos x="489" y="1071"/>
                </a:cxn>
              </a:cxnLst>
              <a:rect l="0" t="0" r="r" b="b"/>
              <a:pathLst>
                <a:path w="559" h="1186">
                  <a:moveTo>
                    <a:pt x="475" y="1073"/>
                  </a:moveTo>
                  <a:lnTo>
                    <a:pt x="451" y="1100"/>
                  </a:lnTo>
                  <a:lnTo>
                    <a:pt x="414" y="1109"/>
                  </a:lnTo>
                  <a:lnTo>
                    <a:pt x="364" y="1114"/>
                  </a:lnTo>
                  <a:lnTo>
                    <a:pt x="312" y="1125"/>
                  </a:lnTo>
                  <a:lnTo>
                    <a:pt x="278" y="1146"/>
                  </a:lnTo>
                  <a:lnTo>
                    <a:pt x="267" y="1157"/>
                  </a:lnTo>
                  <a:lnTo>
                    <a:pt x="256" y="1152"/>
                  </a:lnTo>
                  <a:lnTo>
                    <a:pt x="194" y="1105"/>
                  </a:lnTo>
                  <a:lnTo>
                    <a:pt x="113" y="1041"/>
                  </a:lnTo>
                  <a:lnTo>
                    <a:pt x="86" y="1001"/>
                  </a:lnTo>
                  <a:lnTo>
                    <a:pt x="45" y="960"/>
                  </a:lnTo>
                  <a:lnTo>
                    <a:pt x="32" y="928"/>
                  </a:lnTo>
                  <a:lnTo>
                    <a:pt x="0" y="923"/>
                  </a:lnTo>
                  <a:lnTo>
                    <a:pt x="16" y="958"/>
                  </a:lnTo>
                  <a:lnTo>
                    <a:pt x="34" y="992"/>
                  </a:lnTo>
                  <a:lnTo>
                    <a:pt x="86" y="1030"/>
                  </a:lnTo>
                  <a:lnTo>
                    <a:pt x="122" y="1077"/>
                  </a:lnTo>
                  <a:lnTo>
                    <a:pt x="210" y="1132"/>
                  </a:lnTo>
                  <a:lnTo>
                    <a:pt x="264" y="1186"/>
                  </a:lnTo>
                  <a:lnTo>
                    <a:pt x="285" y="1181"/>
                  </a:lnTo>
                  <a:lnTo>
                    <a:pt x="307" y="1154"/>
                  </a:lnTo>
                  <a:lnTo>
                    <a:pt x="337" y="1138"/>
                  </a:lnTo>
                  <a:lnTo>
                    <a:pt x="375" y="1127"/>
                  </a:lnTo>
                  <a:lnTo>
                    <a:pt x="457" y="1120"/>
                  </a:lnTo>
                  <a:lnTo>
                    <a:pt x="480" y="1105"/>
                  </a:lnTo>
                  <a:lnTo>
                    <a:pt x="521" y="1095"/>
                  </a:lnTo>
                  <a:lnTo>
                    <a:pt x="528" y="1077"/>
                  </a:lnTo>
                  <a:lnTo>
                    <a:pt x="516" y="1055"/>
                  </a:lnTo>
                  <a:lnTo>
                    <a:pt x="501" y="1034"/>
                  </a:lnTo>
                  <a:lnTo>
                    <a:pt x="510" y="1007"/>
                  </a:lnTo>
                  <a:lnTo>
                    <a:pt x="521" y="992"/>
                  </a:lnTo>
                  <a:lnTo>
                    <a:pt x="521" y="969"/>
                  </a:lnTo>
                  <a:lnTo>
                    <a:pt x="510" y="933"/>
                  </a:lnTo>
                  <a:lnTo>
                    <a:pt x="505" y="915"/>
                  </a:lnTo>
                  <a:lnTo>
                    <a:pt x="491" y="899"/>
                  </a:lnTo>
                  <a:lnTo>
                    <a:pt x="484" y="880"/>
                  </a:lnTo>
                  <a:lnTo>
                    <a:pt x="491" y="862"/>
                  </a:lnTo>
                  <a:lnTo>
                    <a:pt x="507" y="847"/>
                  </a:lnTo>
                  <a:lnTo>
                    <a:pt x="505" y="824"/>
                  </a:lnTo>
                  <a:lnTo>
                    <a:pt x="496" y="808"/>
                  </a:lnTo>
                  <a:lnTo>
                    <a:pt x="478" y="782"/>
                  </a:lnTo>
                  <a:lnTo>
                    <a:pt x="467" y="769"/>
                  </a:lnTo>
                  <a:lnTo>
                    <a:pt x="473" y="750"/>
                  </a:lnTo>
                  <a:lnTo>
                    <a:pt x="500" y="734"/>
                  </a:lnTo>
                  <a:lnTo>
                    <a:pt x="510" y="712"/>
                  </a:lnTo>
                  <a:lnTo>
                    <a:pt x="507" y="694"/>
                  </a:lnTo>
                  <a:lnTo>
                    <a:pt x="489" y="664"/>
                  </a:lnTo>
                  <a:lnTo>
                    <a:pt x="469" y="626"/>
                  </a:lnTo>
                  <a:lnTo>
                    <a:pt x="462" y="599"/>
                  </a:lnTo>
                  <a:lnTo>
                    <a:pt x="473" y="588"/>
                  </a:lnTo>
                  <a:lnTo>
                    <a:pt x="501" y="578"/>
                  </a:lnTo>
                  <a:lnTo>
                    <a:pt x="518" y="567"/>
                  </a:lnTo>
                  <a:lnTo>
                    <a:pt x="521" y="533"/>
                  </a:lnTo>
                  <a:lnTo>
                    <a:pt x="501" y="495"/>
                  </a:lnTo>
                  <a:lnTo>
                    <a:pt x="505" y="470"/>
                  </a:lnTo>
                  <a:lnTo>
                    <a:pt x="512" y="447"/>
                  </a:lnTo>
                  <a:lnTo>
                    <a:pt x="494" y="420"/>
                  </a:lnTo>
                  <a:lnTo>
                    <a:pt x="478" y="395"/>
                  </a:lnTo>
                  <a:lnTo>
                    <a:pt x="484" y="379"/>
                  </a:lnTo>
                  <a:lnTo>
                    <a:pt x="494" y="363"/>
                  </a:lnTo>
                  <a:lnTo>
                    <a:pt x="494" y="336"/>
                  </a:lnTo>
                  <a:lnTo>
                    <a:pt x="484" y="320"/>
                  </a:lnTo>
                  <a:lnTo>
                    <a:pt x="473" y="307"/>
                  </a:lnTo>
                  <a:lnTo>
                    <a:pt x="475" y="287"/>
                  </a:lnTo>
                  <a:lnTo>
                    <a:pt x="494" y="277"/>
                  </a:lnTo>
                  <a:lnTo>
                    <a:pt x="505" y="266"/>
                  </a:lnTo>
                  <a:lnTo>
                    <a:pt x="500" y="245"/>
                  </a:lnTo>
                  <a:lnTo>
                    <a:pt x="478" y="218"/>
                  </a:lnTo>
                  <a:lnTo>
                    <a:pt x="469" y="194"/>
                  </a:lnTo>
                  <a:lnTo>
                    <a:pt x="467" y="167"/>
                  </a:lnTo>
                  <a:lnTo>
                    <a:pt x="485" y="140"/>
                  </a:lnTo>
                  <a:lnTo>
                    <a:pt x="523" y="98"/>
                  </a:lnTo>
                  <a:lnTo>
                    <a:pt x="543" y="66"/>
                  </a:lnTo>
                  <a:lnTo>
                    <a:pt x="559" y="39"/>
                  </a:lnTo>
                  <a:lnTo>
                    <a:pt x="554" y="12"/>
                  </a:lnTo>
                  <a:lnTo>
                    <a:pt x="539" y="0"/>
                  </a:lnTo>
                  <a:lnTo>
                    <a:pt x="528" y="2"/>
                  </a:lnTo>
                  <a:lnTo>
                    <a:pt x="510" y="23"/>
                  </a:lnTo>
                  <a:lnTo>
                    <a:pt x="523" y="39"/>
                  </a:lnTo>
                  <a:lnTo>
                    <a:pt x="521" y="66"/>
                  </a:lnTo>
                  <a:lnTo>
                    <a:pt x="496" y="113"/>
                  </a:lnTo>
                  <a:lnTo>
                    <a:pt x="464" y="140"/>
                  </a:lnTo>
                  <a:lnTo>
                    <a:pt x="453" y="156"/>
                  </a:lnTo>
                  <a:lnTo>
                    <a:pt x="446" y="178"/>
                  </a:lnTo>
                  <a:lnTo>
                    <a:pt x="442" y="191"/>
                  </a:lnTo>
                  <a:lnTo>
                    <a:pt x="393" y="228"/>
                  </a:lnTo>
                  <a:lnTo>
                    <a:pt x="350" y="253"/>
                  </a:lnTo>
                  <a:lnTo>
                    <a:pt x="344" y="271"/>
                  </a:lnTo>
                  <a:lnTo>
                    <a:pt x="359" y="275"/>
                  </a:lnTo>
                  <a:lnTo>
                    <a:pt x="424" y="228"/>
                  </a:lnTo>
                  <a:lnTo>
                    <a:pt x="457" y="218"/>
                  </a:lnTo>
                  <a:lnTo>
                    <a:pt x="473" y="248"/>
                  </a:lnTo>
                  <a:lnTo>
                    <a:pt x="478" y="261"/>
                  </a:lnTo>
                  <a:lnTo>
                    <a:pt x="462" y="275"/>
                  </a:lnTo>
                  <a:lnTo>
                    <a:pt x="448" y="286"/>
                  </a:lnTo>
                  <a:lnTo>
                    <a:pt x="446" y="304"/>
                  </a:lnTo>
                  <a:lnTo>
                    <a:pt x="451" y="323"/>
                  </a:lnTo>
                  <a:lnTo>
                    <a:pt x="437" y="339"/>
                  </a:lnTo>
                  <a:lnTo>
                    <a:pt x="396" y="357"/>
                  </a:lnTo>
                  <a:lnTo>
                    <a:pt x="337" y="382"/>
                  </a:lnTo>
                  <a:lnTo>
                    <a:pt x="359" y="390"/>
                  </a:lnTo>
                  <a:lnTo>
                    <a:pt x="421" y="366"/>
                  </a:lnTo>
                  <a:lnTo>
                    <a:pt x="469" y="341"/>
                  </a:lnTo>
                  <a:lnTo>
                    <a:pt x="478" y="347"/>
                  </a:lnTo>
                  <a:lnTo>
                    <a:pt x="473" y="363"/>
                  </a:lnTo>
                  <a:lnTo>
                    <a:pt x="457" y="379"/>
                  </a:lnTo>
                  <a:lnTo>
                    <a:pt x="451" y="395"/>
                  </a:lnTo>
                  <a:lnTo>
                    <a:pt x="458" y="416"/>
                  </a:lnTo>
                  <a:lnTo>
                    <a:pt x="478" y="433"/>
                  </a:lnTo>
                  <a:lnTo>
                    <a:pt x="478" y="447"/>
                  </a:lnTo>
                  <a:lnTo>
                    <a:pt x="446" y="454"/>
                  </a:lnTo>
                  <a:lnTo>
                    <a:pt x="419" y="490"/>
                  </a:lnTo>
                  <a:lnTo>
                    <a:pt x="386" y="511"/>
                  </a:lnTo>
                  <a:lnTo>
                    <a:pt x="343" y="522"/>
                  </a:lnTo>
                  <a:lnTo>
                    <a:pt x="339" y="533"/>
                  </a:lnTo>
                  <a:lnTo>
                    <a:pt x="366" y="529"/>
                  </a:lnTo>
                  <a:lnTo>
                    <a:pt x="424" y="511"/>
                  </a:lnTo>
                  <a:lnTo>
                    <a:pt x="446" y="495"/>
                  </a:lnTo>
                  <a:lnTo>
                    <a:pt x="458" y="479"/>
                  </a:lnTo>
                  <a:lnTo>
                    <a:pt x="478" y="476"/>
                  </a:lnTo>
                  <a:lnTo>
                    <a:pt x="478" y="495"/>
                  </a:lnTo>
                  <a:lnTo>
                    <a:pt x="491" y="513"/>
                  </a:lnTo>
                  <a:lnTo>
                    <a:pt x="501" y="533"/>
                  </a:lnTo>
                  <a:lnTo>
                    <a:pt x="494" y="549"/>
                  </a:lnTo>
                  <a:lnTo>
                    <a:pt x="469" y="560"/>
                  </a:lnTo>
                  <a:lnTo>
                    <a:pt x="446" y="567"/>
                  </a:lnTo>
                  <a:lnTo>
                    <a:pt x="430" y="583"/>
                  </a:lnTo>
                  <a:lnTo>
                    <a:pt x="355" y="605"/>
                  </a:lnTo>
                  <a:lnTo>
                    <a:pt x="301" y="624"/>
                  </a:lnTo>
                  <a:lnTo>
                    <a:pt x="280" y="635"/>
                  </a:lnTo>
                  <a:lnTo>
                    <a:pt x="296" y="648"/>
                  </a:lnTo>
                  <a:lnTo>
                    <a:pt x="328" y="640"/>
                  </a:lnTo>
                  <a:lnTo>
                    <a:pt x="393" y="615"/>
                  </a:lnTo>
                  <a:lnTo>
                    <a:pt x="437" y="603"/>
                  </a:lnTo>
                  <a:lnTo>
                    <a:pt x="448" y="621"/>
                  </a:lnTo>
                  <a:lnTo>
                    <a:pt x="458" y="653"/>
                  </a:lnTo>
                  <a:lnTo>
                    <a:pt x="478" y="680"/>
                  </a:lnTo>
                  <a:lnTo>
                    <a:pt x="480" y="701"/>
                  </a:lnTo>
                  <a:lnTo>
                    <a:pt x="478" y="721"/>
                  </a:lnTo>
                  <a:lnTo>
                    <a:pt x="457" y="728"/>
                  </a:lnTo>
                  <a:lnTo>
                    <a:pt x="419" y="737"/>
                  </a:lnTo>
                  <a:lnTo>
                    <a:pt x="370" y="759"/>
                  </a:lnTo>
                  <a:lnTo>
                    <a:pt x="300" y="769"/>
                  </a:lnTo>
                  <a:lnTo>
                    <a:pt x="273" y="782"/>
                  </a:lnTo>
                  <a:lnTo>
                    <a:pt x="291" y="792"/>
                  </a:lnTo>
                  <a:lnTo>
                    <a:pt x="353" y="782"/>
                  </a:lnTo>
                  <a:lnTo>
                    <a:pt x="396" y="766"/>
                  </a:lnTo>
                  <a:lnTo>
                    <a:pt x="426" y="755"/>
                  </a:lnTo>
                  <a:lnTo>
                    <a:pt x="451" y="750"/>
                  </a:lnTo>
                  <a:lnTo>
                    <a:pt x="448" y="769"/>
                  </a:lnTo>
                  <a:lnTo>
                    <a:pt x="458" y="797"/>
                  </a:lnTo>
                  <a:lnTo>
                    <a:pt x="475" y="813"/>
                  </a:lnTo>
                  <a:lnTo>
                    <a:pt x="478" y="831"/>
                  </a:lnTo>
                  <a:lnTo>
                    <a:pt x="478" y="847"/>
                  </a:lnTo>
                  <a:lnTo>
                    <a:pt x="457" y="856"/>
                  </a:lnTo>
                  <a:lnTo>
                    <a:pt x="415" y="858"/>
                  </a:lnTo>
                  <a:lnTo>
                    <a:pt x="386" y="867"/>
                  </a:lnTo>
                  <a:lnTo>
                    <a:pt x="321" y="889"/>
                  </a:lnTo>
                  <a:lnTo>
                    <a:pt x="285" y="890"/>
                  </a:lnTo>
                  <a:lnTo>
                    <a:pt x="273" y="906"/>
                  </a:lnTo>
                  <a:lnTo>
                    <a:pt x="289" y="912"/>
                  </a:lnTo>
                  <a:lnTo>
                    <a:pt x="321" y="905"/>
                  </a:lnTo>
                  <a:lnTo>
                    <a:pt x="370" y="890"/>
                  </a:lnTo>
                  <a:lnTo>
                    <a:pt x="396" y="880"/>
                  </a:lnTo>
                  <a:lnTo>
                    <a:pt x="432" y="872"/>
                  </a:lnTo>
                  <a:lnTo>
                    <a:pt x="458" y="874"/>
                  </a:lnTo>
                  <a:lnTo>
                    <a:pt x="467" y="874"/>
                  </a:lnTo>
                  <a:lnTo>
                    <a:pt x="467" y="899"/>
                  </a:lnTo>
                  <a:lnTo>
                    <a:pt x="475" y="912"/>
                  </a:lnTo>
                  <a:lnTo>
                    <a:pt x="426" y="923"/>
                  </a:lnTo>
                  <a:lnTo>
                    <a:pt x="382" y="955"/>
                  </a:lnTo>
                  <a:lnTo>
                    <a:pt x="334" y="971"/>
                  </a:lnTo>
                  <a:lnTo>
                    <a:pt x="301" y="976"/>
                  </a:lnTo>
                  <a:lnTo>
                    <a:pt x="274" y="991"/>
                  </a:lnTo>
                  <a:lnTo>
                    <a:pt x="285" y="1001"/>
                  </a:lnTo>
                  <a:lnTo>
                    <a:pt x="312" y="992"/>
                  </a:lnTo>
                  <a:lnTo>
                    <a:pt x="343" y="982"/>
                  </a:lnTo>
                  <a:lnTo>
                    <a:pt x="377" y="976"/>
                  </a:lnTo>
                  <a:lnTo>
                    <a:pt x="408" y="958"/>
                  </a:lnTo>
                  <a:lnTo>
                    <a:pt x="424" y="942"/>
                  </a:lnTo>
                  <a:lnTo>
                    <a:pt x="446" y="939"/>
                  </a:lnTo>
                  <a:lnTo>
                    <a:pt x="473" y="939"/>
                  </a:lnTo>
                  <a:lnTo>
                    <a:pt x="480" y="942"/>
                  </a:lnTo>
                  <a:lnTo>
                    <a:pt x="489" y="960"/>
                  </a:lnTo>
                  <a:lnTo>
                    <a:pt x="494" y="982"/>
                  </a:lnTo>
                  <a:lnTo>
                    <a:pt x="489" y="1001"/>
                  </a:lnTo>
                  <a:lnTo>
                    <a:pt x="478" y="1012"/>
                  </a:lnTo>
                  <a:lnTo>
                    <a:pt x="469" y="1039"/>
                  </a:lnTo>
                  <a:lnTo>
                    <a:pt x="478" y="1050"/>
                  </a:lnTo>
                  <a:lnTo>
                    <a:pt x="489" y="1061"/>
                  </a:lnTo>
                  <a:lnTo>
                    <a:pt x="489" y="1071"/>
                  </a:lnTo>
                  <a:lnTo>
                    <a:pt x="475" y="10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6" name="Freeform 1110"/>
            <p:cNvSpPr>
              <a:spLocks/>
            </p:cNvSpPr>
            <p:nvPr/>
          </p:nvSpPr>
          <p:spPr bwMode="auto">
            <a:xfrm>
              <a:off x="1814" y="2320"/>
              <a:ext cx="162" cy="5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64" y="41"/>
                </a:cxn>
                <a:cxn ang="0">
                  <a:pos x="89" y="27"/>
                </a:cxn>
                <a:cxn ang="0">
                  <a:pos x="111" y="11"/>
                </a:cxn>
                <a:cxn ang="0">
                  <a:pos x="151" y="0"/>
                </a:cxn>
                <a:cxn ang="0">
                  <a:pos x="162" y="11"/>
                </a:cxn>
                <a:cxn ang="0">
                  <a:pos x="145" y="16"/>
                </a:cxn>
                <a:cxn ang="0">
                  <a:pos x="117" y="31"/>
                </a:cxn>
                <a:cxn ang="0">
                  <a:pos x="101" y="41"/>
                </a:cxn>
                <a:cxn ang="0">
                  <a:pos x="75" y="48"/>
                </a:cxn>
                <a:cxn ang="0">
                  <a:pos x="35" y="52"/>
                </a:cxn>
                <a:cxn ang="0">
                  <a:pos x="3" y="53"/>
                </a:cxn>
                <a:cxn ang="0">
                  <a:pos x="0" y="43"/>
                </a:cxn>
              </a:cxnLst>
              <a:rect l="0" t="0" r="r" b="b"/>
              <a:pathLst>
                <a:path w="162" h="53">
                  <a:moveTo>
                    <a:pt x="0" y="43"/>
                  </a:moveTo>
                  <a:lnTo>
                    <a:pt x="64" y="41"/>
                  </a:lnTo>
                  <a:lnTo>
                    <a:pt x="89" y="27"/>
                  </a:lnTo>
                  <a:lnTo>
                    <a:pt x="111" y="11"/>
                  </a:lnTo>
                  <a:lnTo>
                    <a:pt x="151" y="0"/>
                  </a:lnTo>
                  <a:lnTo>
                    <a:pt x="162" y="11"/>
                  </a:lnTo>
                  <a:lnTo>
                    <a:pt x="145" y="16"/>
                  </a:lnTo>
                  <a:lnTo>
                    <a:pt x="117" y="31"/>
                  </a:lnTo>
                  <a:lnTo>
                    <a:pt x="101" y="41"/>
                  </a:lnTo>
                  <a:lnTo>
                    <a:pt x="75" y="48"/>
                  </a:lnTo>
                  <a:lnTo>
                    <a:pt x="35" y="52"/>
                  </a:lnTo>
                  <a:lnTo>
                    <a:pt x="3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7" name="Freeform 1111"/>
            <p:cNvSpPr>
              <a:spLocks/>
            </p:cNvSpPr>
            <p:nvPr/>
          </p:nvSpPr>
          <p:spPr bwMode="auto">
            <a:xfrm>
              <a:off x="1568" y="1161"/>
              <a:ext cx="469" cy="254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70" y="32"/>
                </a:cxn>
                <a:cxn ang="0">
                  <a:pos x="129" y="34"/>
                </a:cxn>
                <a:cxn ang="0">
                  <a:pos x="167" y="34"/>
                </a:cxn>
                <a:cxn ang="0">
                  <a:pos x="197" y="27"/>
                </a:cxn>
                <a:cxn ang="0">
                  <a:pos x="246" y="13"/>
                </a:cxn>
                <a:cxn ang="0">
                  <a:pos x="269" y="0"/>
                </a:cxn>
                <a:cxn ang="0">
                  <a:pos x="301" y="18"/>
                </a:cxn>
                <a:cxn ang="0">
                  <a:pos x="354" y="54"/>
                </a:cxn>
                <a:cxn ang="0">
                  <a:pos x="392" y="80"/>
                </a:cxn>
                <a:cxn ang="0">
                  <a:pos x="440" y="114"/>
                </a:cxn>
                <a:cxn ang="0">
                  <a:pos x="469" y="140"/>
                </a:cxn>
                <a:cxn ang="0">
                  <a:pos x="442" y="163"/>
                </a:cxn>
                <a:cxn ang="0">
                  <a:pos x="415" y="188"/>
                </a:cxn>
                <a:cxn ang="0">
                  <a:pos x="372" y="206"/>
                </a:cxn>
                <a:cxn ang="0">
                  <a:pos x="326" y="225"/>
                </a:cxn>
                <a:cxn ang="0">
                  <a:pos x="285" y="241"/>
                </a:cxn>
                <a:cxn ang="0">
                  <a:pos x="247" y="247"/>
                </a:cxn>
                <a:cxn ang="0">
                  <a:pos x="208" y="254"/>
                </a:cxn>
                <a:cxn ang="0">
                  <a:pos x="159" y="220"/>
                </a:cxn>
                <a:cxn ang="0">
                  <a:pos x="122" y="190"/>
                </a:cxn>
                <a:cxn ang="0">
                  <a:pos x="79" y="152"/>
                </a:cxn>
                <a:cxn ang="0">
                  <a:pos x="43" y="114"/>
                </a:cxn>
                <a:cxn ang="0">
                  <a:pos x="16" y="88"/>
                </a:cxn>
                <a:cxn ang="0">
                  <a:pos x="0" y="50"/>
                </a:cxn>
                <a:cxn ang="0">
                  <a:pos x="14" y="29"/>
                </a:cxn>
              </a:cxnLst>
              <a:rect l="0" t="0" r="r" b="b"/>
              <a:pathLst>
                <a:path w="469" h="254">
                  <a:moveTo>
                    <a:pt x="14" y="29"/>
                  </a:moveTo>
                  <a:lnTo>
                    <a:pt x="70" y="32"/>
                  </a:lnTo>
                  <a:lnTo>
                    <a:pt x="129" y="34"/>
                  </a:lnTo>
                  <a:lnTo>
                    <a:pt x="167" y="34"/>
                  </a:lnTo>
                  <a:lnTo>
                    <a:pt x="197" y="27"/>
                  </a:lnTo>
                  <a:lnTo>
                    <a:pt x="246" y="13"/>
                  </a:lnTo>
                  <a:lnTo>
                    <a:pt x="269" y="0"/>
                  </a:lnTo>
                  <a:lnTo>
                    <a:pt x="301" y="18"/>
                  </a:lnTo>
                  <a:lnTo>
                    <a:pt x="354" y="54"/>
                  </a:lnTo>
                  <a:lnTo>
                    <a:pt x="392" y="80"/>
                  </a:lnTo>
                  <a:lnTo>
                    <a:pt x="440" y="114"/>
                  </a:lnTo>
                  <a:lnTo>
                    <a:pt x="469" y="140"/>
                  </a:lnTo>
                  <a:lnTo>
                    <a:pt x="442" y="163"/>
                  </a:lnTo>
                  <a:lnTo>
                    <a:pt x="415" y="188"/>
                  </a:lnTo>
                  <a:lnTo>
                    <a:pt x="372" y="206"/>
                  </a:lnTo>
                  <a:lnTo>
                    <a:pt x="326" y="225"/>
                  </a:lnTo>
                  <a:lnTo>
                    <a:pt x="285" y="241"/>
                  </a:lnTo>
                  <a:lnTo>
                    <a:pt x="247" y="247"/>
                  </a:lnTo>
                  <a:lnTo>
                    <a:pt x="208" y="254"/>
                  </a:lnTo>
                  <a:lnTo>
                    <a:pt x="159" y="220"/>
                  </a:lnTo>
                  <a:lnTo>
                    <a:pt x="122" y="190"/>
                  </a:lnTo>
                  <a:lnTo>
                    <a:pt x="79" y="152"/>
                  </a:lnTo>
                  <a:lnTo>
                    <a:pt x="43" y="114"/>
                  </a:lnTo>
                  <a:lnTo>
                    <a:pt x="16" y="88"/>
                  </a:lnTo>
                  <a:lnTo>
                    <a:pt x="0" y="50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8" name="Freeform 1112"/>
            <p:cNvSpPr>
              <a:spLocks/>
            </p:cNvSpPr>
            <p:nvPr/>
          </p:nvSpPr>
          <p:spPr bwMode="auto">
            <a:xfrm>
              <a:off x="1556" y="1153"/>
              <a:ext cx="506" cy="296"/>
            </a:xfrm>
            <a:custGeom>
              <a:avLst/>
              <a:gdLst/>
              <a:ahLst/>
              <a:cxnLst>
                <a:cxn ang="0">
                  <a:pos x="247" y="253"/>
                </a:cxn>
                <a:cxn ang="0">
                  <a:pos x="327" y="231"/>
                </a:cxn>
                <a:cxn ang="0">
                  <a:pos x="393" y="203"/>
                </a:cxn>
                <a:cxn ang="0">
                  <a:pos x="439" y="170"/>
                </a:cxn>
                <a:cxn ang="0">
                  <a:pos x="457" y="151"/>
                </a:cxn>
                <a:cxn ang="0">
                  <a:pos x="391" y="90"/>
                </a:cxn>
                <a:cxn ang="0">
                  <a:pos x="336" y="57"/>
                </a:cxn>
                <a:cxn ang="0">
                  <a:pos x="284" y="25"/>
                </a:cxn>
                <a:cxn ang="0">
                  <a:pos x="273" y="25"/>
                </a:cxn>
                <a:cxn ang="0">
                  <a:pos x="241" y="36"/>
                </a:cxn>
                <a:cxn ang="0">
                  <a:pos x="198" y="48"/>
                </a:cxn>
                <a:cxn ang="0">
                  <a:pos x="121" y="54"/>
                </a:cxn>
                <a:cxn ang="0">
                  <a:pos x="46" y="52"/>
                </a:cxn>
                <a:cxn ang="0">
                  <a:pos x="26" y="54"/>
                </a:cxn>
                <a:cxn ang="0">
                  <a:pos x="26" y="68"/>
                </a:cxn>
                <a:cxn ang="0">
                  <a:pos x="42" y="90"/>
                </a:cxn>
                <a:cxn ang="0">
                  <a:pos x="73" y="129"/>
                </a:cxn>
                <a:cxn ang="0">
                  <a:pos x="112" y="161"/>
                </a:cxn>
                <a:cxn ang="0">
                  <a:pos x="161" y="208"/>
                </a:cxn>
                <a:cxn ang="0">
                  <a:pos x="207" y="242"/>
                </a:cxn>
                <a:cxn ang="0">
                  <a:pos x="236" y="262"/>
                </a:cxn>
                <a:cxn ang="0">
                  <a:pos x="245" y="283"/>
                </a:cxn>
                <a:cxn ang="0">
                  <a:pos x="234" y="296"/>
                </a:cxn>
                <a:cxn ang="0">
                  <a:pos x="218" y="289"/>
                </a:cxn>
                <a:cxn ang="0">
                  <a:pos x="171" y="246"/>
                </a:cxn>
                <a:cxn ang="0">
                  <a:pos x="112" y="197"/>
                </a:cxn>
                <a:cxn ang="0">
                  <a:pos x="69" y="161"/>
                </a:cxn>
                <a:cxn ang="0">
                  <a:pos x="41" y="129"/>
                </a:cxn>
                <a:cxn ang="0">
                  <a:pos x="16" y="95"/>
                </a:cxn>
                <a:cxn ang="0">
                  <a:pos x="5" y="73"/>
                </a:cxn>
                <a:cxn ang="0">
                  <a:pos x="0" y="48"/>
                </a:cxn>
                <a:cxn ang="0">
                  <a:pos x="7" y="32"/>
                </a:cxn>
                <a:cxn ang="0">
                  <a:pos x="25" y="25"/>
                </a:cxn>
                <a:cxn ang="0">
                  <a:pos x="57" y="27"/>
                </a:cxn>
                <a:cxn ang="0">
                  <a:pos x="118" y="36"/>
                </a:cxn>
                <a:cxn ang="0">
                  <a:pos x="170" y="36"/>
                </a:cxn>
                <a:cxn ang="0">
                  <a:pos x="207" y="25"/>
                </a:cxn>
                <a:cxn ang="0">
                  <a:pos x="250" y="16"/>
                </a:cxn>
                <a:cxn ang="0">
                  <a:pos x="268" y="0"/>
                </a:cxn>
                <a:cxn ang="0">
                  <a:pos x="288" y="0"/>
                </a:cxn>
                <a:cxn ang="0">
                  <a:pos x="333" y="27"/>
                </a:cxn>
                <a:cxn ang="0">
                  <a:pos x="382" y="64"/>
                </a:cxn>
                <a:cxn ang="0">
                  <a:pos x="434" y="97"/>
                </a:cxn>
                <a:cxn ang="0">
                  <a:pos x="463" y="118"/>
                </a:cxn>
                <a:cxn ang="0">
                  <a:pos x="493" y="138"/>
                </a:cxn>
                <a:cxn ang="0">
                  <a:pos x="506" y="145"/>
                </a:cxn>
                <a:cxn ang="0">
                  <a:pos x="498" y="160"/>
                </a:cxn>
                <a:cxn ang="0">
                  <a:pos x="477" y="172"/>
                </a:cxn>
                <a:cxn ang="0">
                  <a:pos x="452" y="194"/>
                </a:cxn>
                <a:cxn ang="0">
                  <a:pos x="428" y="203"/>
                </a:cxn>
                <a:cxn ang="0">
                  <a:pos x="386" y="221"/>
                </a:cxn>
                <a:cxn ang="0">
                  <a:pos x="354" y="235"/>
                </a:cxn>
                <a:cxn ang="0">
                  <a:pos x="320" y="256"/>
                </a:cxn>
                <a:cxn ang="0">
                  <a:pos x="284" y="262"/>
                </a:cxn>
                <a:cxn ang="0">
                  <a:pos x="256" y="264"/>
                </a:cxn>
                <a:cxn ang="0">
                  <a:pos x="247" y="253"/>
                </a:cxn>
              </a:cxnLst>
              <a:rect l="0" t="0" r="r" b="b"/>
              <a:pathLst>
                <a:path w="506" h="296">
                  <a:moveTo>
                    <a:pt x="247" y="253"/>
                  </a:moveTo>
                  <a:lnTo>
                    <a:pt x="327" y="231"/>
                  </a:lnTo>
                  <a:lnTo>
                    <a:pt x="393" y="203"/>
                  </a:lnTo>
                  <a:lnTo>
                    <a:pt x="439" y="170"/>
                  </a:lnTo>
                  <a:lnTo>
                    <a:pt x="457" y="151"/>
                  </a:lnTo>
                  <a:lnTo>
                    <a:pt x="391" y="90"/>
                  </a:lnTo>
                  <a:lnTo>
                    <a:pt x="336" y="57"/>
                  </a:lnTo>
                  <a:lnTo>
                    <a:pt x="284" y="25"/>
                  </a:lnTo>
                  <a:lnTo>
                    <a:pt x="273" y="25"/>
                  </a:lnTo>
                  <a:lnTo>
                    <a:pt x="241" y="36"/>
                  </a:lnTo>
                  <a:lnTo>
                    <a:pt x="198" y="48"/>
                  </a:lnTo>
                  <a:lnTo>
                    <a:pt x="121" y="54"/>
                  </a:lnTo>
                  <a:lnTo>
                    <a:pt x="46" y="52"/>
                  </a:lnTo>
                  <a:lnTo>
                    <a:pt x="26" y="54"/>
                  </a:lnTo>
                  <a:lnTo>
                    <a:pt x="26" y="68"/>
                  </a:lnTo>
                  <a:lnTo>
                    <a:pt x="42" y="90"/>
                  </a:lnTo>
                  <a:lnTo>
                    <a:pt x="73" y="129"/>
                  </a:lnTo>
                  <a:lnTo>
                    <a:pt x="112" y="161"/>
                  </a:lnTo>
                  <a:lnTo>
                    <a:pt x="161" y="208"/>
                  </a:lnTo>
                  <a:lnTo>
                    <a:pt x="207" y="242"/>
                  </a:lnTo>
                  <a:lnTo>
                    <a:pt x="236" y="262"/>
                  </a:lnTo>
                  <a:lnTo>
                    <a:pt x="245" y="283"/>
                  </a:lnTo>
                  <a:lnTo>
                    <a:pt x="234" y="296"/>
                  </a:lnTo>
                  <a:lnTo>
                    <a:pt x="218" y="289"/>
                  </a:lnTo>
                  <a:lnTo>
                    <a:pt x="171" y="246"/>
                  </a:lnTo>
                  <a:lnTo>
                    <a:pt x="112" y="197"/>
                  </a:lnTo>
                  <a:lnTo>
                    <a:pt x="69" y="161"/>
                  </a:lnTo>
                  <a:lnTo>
                    <a:pt x="41" y="129"/>
                  </a:lnTo>
                  <a:lnTo>
                    <a:pt x="16" y="95"/>
                  </a:lnTo>
                  <a:lnTo>
                    <a:pt x="5" y="73"/>
                  </a:lnTo>
                  <a:lnTo>
                    <a:pt x="0" y="48"/>
                  </a:lnTo>
                  <a:lnTo>
                    <a:pt x="7" y="32"/>
                  </a:lnTo>
                  <a:lnTo>
                    <a:pt x="25" y="25"/>
                  </a:lnTo>
                  <a:lnTo>
                    <a:pt x="57" y="27"/>
                  </a:lnTo>
                  <a:lnTo>
                    <a:pt x="118" y="36"/>
                  </a:lnTo>
                  <a:lnTo>
                    <a:pt x="170" y="36"/>
                  </a:lnTo>
                  <a:lnTo>
                    <a:pt x="207" y="25"/>
                  </a:lnTo>
                  <a:lnTo>
                    <a:pt x="250" y="16"/>
                  </a:lnTo>
                  <a:lnTo>
                    <a:pt x="268" y="0"/>
                  </a:lnTo>
                  <a:lnTo>
                    <a:pt x="288" y="0"/>
                  </a:lnTo>
                  <a:lnTo>
                    <a:pt x="333" y="27"/>
                  </a:lnTo>
                  <a:lnTo>
                    <a:pt x="382" y="64"/>
                  </a:lnTo>
                  <a:lnTo>
                    <a:pt x="434" y="97"/>
                  </a:lnTo>
                  <a:lnTo>
                    <a:pt x="463" y="118"/>
                  </a:lnTo>
                  <a:lnTo>
                    <a:pt x="493" y="138"/>
                  </a:lnTo>
                  <a:lnTo>
                    <a:pt x="506" y="145"/>
                  </a:lnTo>
                  <a:lnTo>
                    <a:pt x="498" y="160"/>
                  </a:lnTo>
                  <a:lnTo>
                    <a:pt x="477" y="172"/>
                  </a:lnTo>
                  <a:lnTo>
                    <a:pt x="452" y="194"/>
                  </a:lnTo>
                  <a:lnTo>
                    <a:pt x="428" y="203"/>
                  </a:lnTo>
                  <a:lnTo>
                    <a:pt x="386" y="221"/>
                  </a:lnTo>
                  <a:lnTo>
                    <a:pt x="354" y="235"/>
                  </a:lnTo>
                  <a:lnTo>
                    <a:pt x="320" y="256"/>
                  </a:lnTo>
                  <a:lnTo>
                    <a:pt x="284" y="262"/>
                  </a:lnTo>
                  <a:lnTo>
                    <a:pt x="256" y="264"/>
                  </a:lnTo>
                  <a:lnTo>
                    <a:pt x="247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69" name="Freeform 1113"/>
            <p:cNvSpPr>
              <a:spLocks/>
            </p:cNvSpPr>
            <p:nvPr/>
          </p:nvSpPr>
          <p:spPr bwMode="auto">
            <a:xfrm>
              <a:off x="1842" y="1377"/>
              <a:ext cx="161" cy="103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2" y="39"/>
                </a:cxn>
                <a:cxn ang="0">
                  <a:pos x="70" y="64"/>
                </a:cxn>
                <a:cxn ang="0">
                  <a:pos x="25" y="80"/>
                </a:cxn>
                <a:cxn ang="0">
                  <a:pos x="0" y="89"/>
                </a:cxn>
                <a:cxn ang="0">
                  <a:pos x="20" y="103"/>
                </a:cxn>
                <a:cxn ang="0">
                  <a:pos x="52" y="98"/>
                </a:cxn>
                <a:cxn ang="0">
                  <a:pos x="103" y="64"/>
                </a:cxn>
                <a:cxn ang="0">
                  <a:pos x="161" y="0"/>
                </a:cxn>
                <a:cxn ang="0">
                  <a:pos x="136" y="12"/>
                </a:cxn>
              </a:cxnLst>
              <a:rect l="0" t="0" r="r" b="b"/>
              <a:pathLst>
                <a:path w="161" h="103">
                  <a:moveTo>
                    <a:pt x="136" y="12"/>
                  </a:moveTo>
                  <a:lnTo>
                    <a:pt x="102" y="39"/>
                  </a:lnTo>
                  <a:lnTo>
                    <a:pt x="70" y="64"/>
                  </a:lnTo>
                  <a:lnTo>
                    <a:pt x="25" y="80"/>
                  </a:lnTo>
                  <a:lnTo>
                    <a:pt x="0" y="89"/>
                  </a:lnTo>
                  <a:lnTo>
                    <a:pt x="20" y="103"/>
                  </a:lnTo>
                  <a:lnTo>
                    <a:pt x="52" y="98"/>
                  </a:lnTo>
                  <a:lnTo>
                    <a:pt x="103" y="64"/>
                  </a:lnTo>
                  <a:lnTo>
                    <a:pt x="161" y="0"/>
                  </a:lnTo>
                  <a:lnTo>
                    <a:pt x="13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6086" name="Text Box 1030"/>
          <p:cNvSpPr txBox="1">
            <a:spLocks noChangeArrowheads="1"/>
          </p:cNvSpPr>
          <p:nvPr/>
        </p:nvSpPr>
        <p:spPr bwMode="auto">
          <a:xfrm>
            <a:off x="261257" y="1285876"/>
            <a:ext cx="1480457" cy="7972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 eaLnBrk="0" hangingPunct="0"/>
            <a:r>
              <a:rPr lang="fr-FR" sz="4500" b="1" dirty="0">
                <a:latin typeface="Times New Roman" pitchFamily="18" charset="0"/>
              </a:rPr>
              <a:t>8 </a:t>
            </a:r>
            <a:r>
              <a:rPr lang="fr-FR" sz="3200" b="1" dirty="0">
                <a:latin typeface="Times New Roman" pitchFamily="18" charset="0"/>
              </a:rPr>
              <a:t>ans</a:t>
            </a:r>
            <a:endParaRPr lang="fr-FR" b="1" dirty="0">
              <a:latin typeface="Times New Roman" pitchFamily="18" charset="0"/>
            </a:endParaRPr>
          </a:p>
        </p:txBody>
      </p:sp>
      <p:grpSp>
        <p:nvGrpSpPr>
          <p:cNvPr id="9" name="Group 1114"/>
          <p:cNvGrpSpPr>
            <a:grpSpLocks/>
          </p:cNvGrpSpPr>
          <p:nvPr/>
        </p:nvGrpSpPr>
        <p:grpSpPr bwMode="auto">
          <a:xfrm>
            <a:off x="3091543" y="5373886"/>
            <a:ext cx="1070429" cy="1484114"/>
            <a:chOff x="313" y="1422"/>
            <a:chExt cx="590" cy="1336"/>
          </a:xfrm>
        </p:grpSpPr>
        <p:sp>
          <p:nvSpPr>
            <p:cNvPr id="46171" name="Freeform 1115"/>
            <p:cNvSpPr>
              <a:spLocks/>
            </p:cNvSpPr>
            <p:nvPr/>
          </p:nvSpPr>
          <p:spPr bwMode="auto">
            <a:xfrm>
              <a:off x="324" y="1482"/>
              <a:ext cx="311" cy="1258"/>
            </a:xfrm>
            <a:custGeom>
              <a:avLst/>
              <a:gdLst/>
              <a:ahLst/>
              <a:cxnLst>
                <a:cxn ang="0">
                  <a:pos x="306" y="226"/>
                </a:cxn>
                <a:cxn ang="0">
                  <a:pos x="311" y="272"/>
                </a:cxn>
                <a:cxn ang="0">
                  <a:pos x="311" y="521"/>
                </a:cxn>
                <a:cxn ang="0">
                  <a:pos x="289" y="856"/>
                </a:cxn>
                <a:cxn ang="0">
                  <a:pos x="291" y="1069"/>
                </a:cxn>
                <a:cxn ang="0">
                  <a:pos x="302" y="1216"/>
                </a:cxn>
                <a:cxn ang="0">
                  <a:pos x="291" y="1258"/>
                </a:cxn>
                <a:cxn ang="0">
                  <a:pos x="273" y="1249"/>
                </a:cxn>
                <a:cxn ang="0">
                  <a:pos x="168" y="1167"/>
                </a:cxn>
                <a:cxn ang="0">
                  <a:pos x="141" y="1151"/>
                </a:cxn>
                <a:cxn ang="0">
                  <a:pos x="125" y="1128"/>
                </a:cxn>
                <a:cxn ang="0">
                  <a:pos x="98" y="1097"/>
                </a:cxn>
                <a:cxn ang="0">
                  <a:pos x="61" y="1065"/>
                </a:cxn>
                <a:cxn ang="0">
                  <a:pos x="43" y="1022"/>
                </a:cxn>
                <a:cxn ang="0">
                  <a:pos x="0" y="985"/>
                </a:cxn>
                <a:cxn ang="0">
                  <a:pos x="0" y="963"/>
                </a:cxn>
                <a:cxn ang="0">
                  <a:pos x="23" y="934"/>
                </a:cxn>
                <a:cxn ang="0">
                  <a:pos x="32" y="897"/>
                </a:cxn>
                <a:cxn ang="0">
                  <a:pos x="27" y="877"/>
                </a:cxn>
                <a:cxn ang="0">
                  <a:pos x="16" y="845"/>
                </a:cxn>
                <a:cxn ang="0">
                  <a:pos x="12" y="822"/>
                </a:cxn>
                <a:cxn ang="0">
                  <a:pos x="29" y="786"/>
                </a:cxn>
                <a:cxn ang="0">
                  <a:pos x="29" y="762"/>
                </a:cxn>
                <a:cxn ang="0">
                  <a:pos x="11" y="714"/>
                </a:cxn>
                <a:cxn ang="0">
                  <a:pos x="11" y="687"/>
                </a:cxn>
                <a:cxn ang="0">
                  <a:pos x="21" y="666"/>
                </a:cxn>
                <a:cxn ang="0">
                  <a:pos x="39" y="641"/>
                </a:cxn>
                <a:cxn ang="0">
                  <a:pos x="38" y="597"/>
                </a:cxn>
                <a:cxn ang="0">
                  <a:pos x="27" y="562"/>
                </a:cxn>
                <a:cxn ang="0">
                  <a:pos x="38" y="521"/>
                </a:cxn>
                <a:cxn ang="0">
                  <a:pos x="48" y="511"/>
                </a:cxn>
                <a:cxn ang="0">
                  <a:pos x="39" y="473"/>
                </a:cxn>
                <a:cxn ang="0">
                  <a:pos x="16" y="433"/>
                </a:cxn>
                <a:cxn ang="0">
                  <a:pos x="11" y="407"/>
                </a:cxn>
                <a:cxn ang="0">
                  <a:pos x="16" y="382"/>
                </a:cxn>
                <a:cxn ang="0">
                  <a:pos x="45" y="360"/>
                </a:cxn>
                <a:cxn ang="0">
                  <a:pos x="43" y="342"/>
                </a:cxn>
                <a:cxn ang="0">
                  <a:pos x="12" y="285"/>
                </a:cxn>
                <a:cxn ang="0">
                  <a:pos x="2" y="240"/>
                </a:cxn>
                <a:cxn ang="0">
                  <a:pos x="11" y="215"/>
                </a:cxn>
                <a:cxn ang="0">
                  <a:pos x="39" y="192"/>
                </a:cxn>
                <a:cxn ang="0">
                  <a:pos x="32" y="172"/>
                </a:cxn>
                <a:cxn ang="0">
                  <a:pos x="12" y="149"/>
                </a:cxn>
                <a:cxn ang="0">
                  <a:pos x="12" y="124"/>
                </a:cxn>
                <a:cxn ang="0">
                  <a:pos x="45" y="107"/>
                </a:cxn>
                <a:cxn ang="0">
                  <a:pos x="59" y="89"/>
                </a:cxn>
                <a:cxn ang="0">
                  <a:pos x="32" y="52"/>
                </a:cxn>
                <a:cxn ang="0">
                  <a:pos x="32" y="32"/>
                </a:cxn>
                <a:cxn ang="0">
                  <a:pos x="64" y="20"/>
                </a:cxn>
                <a:cxn ang="0">
                  <a:pos x="66" y="0"/>
                </a:cxn>
                <a:cxn ang="0">
                  <a:pos x="103" y="52"/>
                </a:cxn>
                <a:cxn ang="0">
                  <a:pos x="146" y="106"/>
                </a:cxn>
                <a:cxn ang="0">
                  <a:pos x="200" y="149"/>
                </a:cxn>
                <a:cxn ang="0">
                  <a:pos x="243" y="183"/>
                </a:cxn>
                <a:cxn ang="0">
                  <a:pos x="289" y="210"/>
                </a:cxn>
                <a:cxn ang="0">
                  <a:pos x="306" y="226"/>
                </a:cxn>
              </a:cxnLst>
              <a:rect l="0" t="0" r="r" b="b"/>
              <a:pathLst>
                <a:path w="311" h="1258">
                  <a:moveTo>
                    <a:pt x="306" y="226"/>
                  </a:moveTo>
                  <a:lnTo>
                    <a:pt x="311" y="272"/>
                  </a:lnTo>
                  <a:lnTo>
                    <a:pt x="311" y="521"/>
                  </a:lnTo>
                  <a:lnTo>
                    <a:pt x="289" y="856"/>
                  </a:lnTo>
                  <a:lnTo>
                    <a:pt x="291" y="1069"/>
                  </a:lnTo>
                  <a:lnTo>
                    <a:pt x="302" y="1216"/>
                  </a:lnTo>
                  <a:lnTo>
                    <a:pt x="291" y="1258"/>
                  </a:lnTo>
                  <a:lnTo>
                    <a:pt x="273" y="1249"/>
                  </a:lnTo>
                  <a:lnTo>
                    <a:pt x="168" y="1167"/>
                  </a:lnTo>
                  <a:lnTo>
                    <a:pt x="141" y="1151"/>
                  </a:lnTo>
                  <a:lnTo>
                    <a:pt x="125" y="1128"/>
                  </a:lnTo>
                  <a:lnTo>
                    <a:pt x="98" y="1097"/>
                  </a:lnTo>
                  <a:lnTo>
                    <a:pt x="61" y="1065"/>
                  </a:lnTo>
                  <a:lnTo>
                    <a:pt x="43" y="1022"/>
                  </a:lnTo>
                  <a:lnTo>
                    <a:pt x="0" y="985"/>
                  </a:lnTo>
                  <a:lnTo>
                    <a:pt x="0" y="963"/>
                  </a:lnTo>
                  <a:lnTo>
                    <a:pt x="23" y="934"/>
                  </a:lnTo>
                  <a:lnTo>
                    <a:pt x="32" y="897"/>
                  </a:lnTo>
                  <a:lnTo>
                    <a:pt x="27" y="877"/>
                  </a:lnTo>
                  <a:lnTo>
                    <a:pt x="16" y="845"/>
                  </a:lnTo>
                  <a:lnTo>
                    <a:pt x="12" y="822"/>
                  </a:lnTo>
                  <a:lnTo>
                    <a:pt x="29" y="786"/>
                  </a:lnTo>
                  <a:lnTo>
                    <a:pt x="29" y="762"/>
                  </a:lnTo>
                  <a:lnTo>
                    <a:pt x="11" y="714"/>
                  </a:lnTo>
                  <a:lnTo>
                    <a:pt x="11" y="687"/>
                  </a:lnTo>
                  <a:lnTo>
                    <a:pt x="21" y="666"/>
                  </a:lnTo>
                  <a:lnTo>
                    <a:pt x="39" y="641"/>
                  </a:lnTo>
                  <a:lnTo>
                    <a:pt x="38" y="597"/>
                  </a:lnTo>
                  <a:lnTo>
                    <a:pt x="27" y="562"/>
                  </a:lnTo>
                  <a:lnTo>
                    <a:pt x="38" y="521"/>
                  </a:lnTo>
                  <a:lnTo>
                    <a:pt x="48" y="511"/>
                  </a:lnTo>
                  <a:lnTo>
                    <a:pt x="39" y="473"/>
                  </a:lnTo>
                  <a:lnTo>
                    <a:pt x="16" y="433"/>
                  </a:lnTo>
                  <a:lnTo>
                    <a:pt x="11" y="407"/>
                  </a:lnTo>
                  <a:lnTo>
                    <a:pt x="16" y="382"/>
                  </a:lnTo>
                  <a:lnTo>
                    <a:pt x="45" y="360"/>
                  </a:lnTo>
                  <a:lnTo>
                    <a:pt x="43" y="342"/>
                  </a:lnTo>
                  <a:lnTo>
                    <a:pt x="12" y="285"/>
                  </a:lnTo>
                  <a:lnTo>
                    <a:pt x="2" y="240"/>
                  </a:lnTo>
                  <a:lnTo>
                    <a:pt x="11" y="215"/>
                  </a:lnTo>
                  <a:lnTo>
                    <a:pt x="39" y="192"/>
                  </a:lnTo>
                  <a:lnTo>
                    <a:pt x="32" y="172"/>
                  </a:lnTo>
                  <a:lnTo>
                    <a:pt x="12" y="149"/>
                  </a:lnTo>
                  <a:lnTo>
                    <a:pt x="12" y="124"/>
                  </a:lnTo>
                  <a:lnTo>
                    <a:pt x="45" y="107"/>
                  </a:lnTo>
                  <a:lnTo>
                    <a:pt x="59" y="89"/>
                  </a:lnTo>
                  <a:lnTo>
                    <a:pt x="32" y="52"/>
                  </a:lnTo>
                  <a:lnTo>
                    <a:pt x="32" y="32"/>
                  </a:lnTo>
                  <a:lnTo>
                    <a:pt x="64" y="20"/>
                  </a:lnTo>
                  <a:lnTo>
                    <a:pt x="66" y="0"/>
                  </a:lnTo>
                  <a:lnTo>
                    <a:pt x="103" y="52"/>
                  </a:lnTo>
                  <a:lnTo>
                    <a:pt x="146" y="106"/>
                  </a:lnTo>
                  <a:lnTo>
                    <a:pt x="200" y="149"/>
                  </a:lnTo>
                  <a:lnTo>
                    <a:pt x="243" y="183"/>
                  </a:lnTo>
                  <a:lnTo>
                    <a:pt x="289" y="210"/>
                  </a:lnTo>
                  <a:lnTo>
                    <a:pt x="306" y="226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2" name="Freeform 1116"/>
            <p:cNvSpPr>
              <a:spLocks/>
            </p:cNvSpPr>
            <p:nvPr/>
          </p:nvSpPr>
          <p:spPr bwMode="auto">
            <a:xfrm>
              <a:off x="313" y="1501"/>
              <a:ext cx="90" cy="958"/>
            </a:xfrm>
            <a:custGeom>
              <a:avLst/>
              <a:gdLst/>
              <a:ahLst/>
              <a:cxnLst>
                <a:cxn ang="0">
                  <a:pos x="60" y="32"/>
                </a:cxn>
                <a:cxn ang="0">
                  <a:pos x="90" y="66"/>
                </a:cxn>
                <a:cxn ang="0">
                  <a:pos x="71" y="93"/>
                </a:cxn>
                <a:cxn ang="0">
                  <a:pos x="33" y="112"/>
                </a:cxn>
                <a:cxn ang="0">
                  <a:pos x="48" y="139"/>
                </a:cxn>
                <a:cxn ang="0">
                  <a:pos x="65" y="173"/>
                </a:cxn>
                <a:cxn ang="0">
                  <a:pos x="44" y="195"/>
                </a:cxn>
                <a:cxn ang="0">
                  <a:pos x="26" y="222"/>
                </a:cxn>
                <a:cxn ang="0">
                  <a:pos x="44" y="270"/>
                </a:cxn>
                <a:cxn ang="0">
                  <a:pos x="65" y="313"/>
                </a:cxn>
                <a:cxn ang="0">
                  <a:pos x="60" y="351"/>
                </a:cxn>
                <a:cxn ang="0">
                  <a:pos x="33" y="383"/>
                </a:cxn>
                <a:cxn ang="0">
                  <a:pos x="64" y="451"/>
                </a:cxn>
                <a:cxn ang="0">
                  <a:pos x="76" y="494"/>
                </a:cxn>
                <a:cxn ang="0">
                  <a:pos x="53" y="526"/>
                </a:cxn>
                <a:cxn ang="0">
                  <a:pos x="58" y="575"/>
                </a:cxn>
                <a:cxn ang="0">
                  <a:pos x="74" y="624"/>
                </a:cxn>
                <a:cxn ang="0">
                  <a:pos x="55" y="651"/>
                </a:cxn>
                <a:cxn ang="0">
                  <a:pos x="28" y="683"/>
                </a:cxn>
                <a:cxn ang="0">
                  <a:pos x="55" y="742"/>
                </a:cxn>
                <a:cxn ang="0">
                  <a:pos x="65" y="782"/>
                </a:cxn>
                <a:cxn ang="0">
                  <a:pos x="42" y="791"/>
                </a:cxn>
                <a:cxn ang="0">
                  <a:pos x="48" y="855"/>
                </a:cxn>
                <a:cxn ang="0">
                  <a:pos x="60" y="889"/>
                </a:cxn>
                <a:cxn ang="0">
                  <a:pos x="42" y="927"/>
                </a:cxn>
                <a:cxn ang="0">
                  <a:pos x="1" y="947"/>
                </a:cxn>
                <a:cxn ang="0">
                  <a:pos x="32" y="882"/>
                </a:cxn>
                <a:cxn ang="0">
                  <a:pos x="17" y="828"/>
                </a:cxn>
                <a:cxn ang="0">
                  <a:pos x="21" y="782"/>
                </a:cxn>
                <a:cxn ang="0">
                  <a:pos x="33" y="759"/>
                </a:cxn>
                <a:cxn ang="0">
                  <a:pos x="7" y="701"/>
                </a:cxn>
                <a:cxn ang="0">
                  <a:pos x="7" y="642"/>
                </a:cxn>
                <a:cxn ang="0">
                  <a:pos x="39" y="615"/>
                </a:cxn>
                <a:cxn ang="0">
                  <a:pos x="32" y="571"/>
                </a:cxn>
                <a:cxn ang="0">
                  <a:pos x="23" y="521"/>
                </a:cxn>
                <a:cxn ang="0">
                  <a:pos x="48" y="489"/>
                </a:cxn>
                <a:cxn ang="0">
                  <a:pos x="37" y="453"/>
                </a:cxn>
                <a:cxn ang="0">
                  <a:pos x="7" y="397"/>
                </a:cxn>
                <a:cxn ang="0">
                  <a:pos x="12" y="360"/>
                </a:cxn>
                <a:cxn ang="0">
                  <a:pos x="39" y="329"/>
                </a:cxn>
                <a:cxn ang="0">
                  <a:pos x="10" y="258"/>
                </a:cxn>
                <a:cxn ang="0">
                  <a:pos x="0" y="216"/>
                </a:cxn>
                <a:cxn ang="0">
                  <a:pos x="23" y="184"/>
                </a:cxn>
                <a:cxn ang="0">
                  <a:pos x="33" y="163"/>
                </a:cxn>
                <a:cxn ang="0">
                  <a:pos x="7" y="129"/>
                </a:cxn>
                <a:cxn ang="0">
                  <a:pos x="17" y="96"/>
                </a:cxn>
                <a:cxn ang="0">
                  <a:pos x="48" y="75"/>
                </a:cxn>
                <a:cxn ang="0">
                  <a:pos x="49" y="50"/>
                </a:cxn>
                <a:cxn ang="0">
                  <a:pos x="33" y="17"/>
                </a:cxn>
              </a:cxnLst>
              <a:rect l="0" t="0" r="r" b="b"/>
              <a:pathLst>
                <a:path w="90" h="958">
                  <a:moveTo>
                    <a:pt x="44" y="0"/>
                  </a:moveTo>
                  <a:lnTo>
                    <a:pt x="60" y="32"/>
                  </a:lnTo>
                  <a:lnTo>
                    <a:pt x="74" y="53"/>
                  </a:lnTo>
                  <a:lnTo>
                    <a:pt x="90" y="66"/>
                  </a:lnTo>
                  <a:lnTo>
                    <a:pt x="86" y="82"/>
                  </a:lnTo>
                  <a:lnTo>
                    <a:pt x="71" y="93"/>
                  </a:lnTo>
                  <a:lnTo>
                    <a:pt x="49" y="98"/>
                  </a:lnTo>
                  <a:lnTo>
                    <a:pt x="33" y="112"/>
                  </a:lnTo>
                  <a:lnTo>
                    <a:pt x="37" y="129"/>
                  </a:lnTo>
                  <a:lnTo>
                    <a:pt x="48" y="139"/>
                  </a:lnTo>
                  <a:lnTo>
                    <a:pt x="65" y="161"/>
                  </a:lnTo>
                  <a:lnTo>
                    <a:pt x="65" y="173"/>
                  </a:lnTo>
                  <a:lnTo>
                    <a:pt x="60" y="184"/>
                  </a:lnTo>
                  <a:lnTo>
                    <a:pt x="44" y="195"/>
                  </a:lnTo>
                  <a:lnTo>
                    <a:pt x="28" y="206"/>
                  </a:lnTo>
                  <a:lnTo>
                    <a:pt x="26" y="222"/>
                  </a:lnTo>
                  <a:lnTo>
                    <a:pt x="32" y="238"/>
                  </a:lnTo>
                  <a:lnTo>
                    <a:pt x="44" y="270"/>
                  </a:lnTo>
                  <a:lnTo>
                    <a:pt x="55" y="295"/>
                  </a:lnTo>
                  <a:lnTo>
                    <a:pt x="65" y="313"/>
                  </a:lnTo>
                  <a:lnTo>
                    <a:pt x="65" y="333"/>
                  </a:lnTo>
                  <a:lnTo>
                    <a:pt x="60" y="351"/>
                  </a:lnTo>
                  <a:lnTo>
                    <a:pt x="44" y="367"/>
                  </a:lnTo>
                  <a:lnTo>
                    <a:pt x="33" y="383"/>
                  </a:lnTo>
                  <a:lnTo>
                    <a:pt x="37" y="410"/>
                  </a:lnTo>
                  <a:lnTo>
                    <a:pt x="64" y="451"/>
                  </a:lnTo>
                  <a:lnTo>
                    <a:pt x="74" y="473"/>
                  </a:lnTo>
                  <a:lnTo>
                    <a:pt x="76" y="494"/>
                  </a:lnTo>
                  <a:lnTo>
                    <a:pt x="65" y="510"/>
                  </a:lnTo>
                  <a:lnTo>
                    <a:pt x="53" y="526"/>
                  </a:lnTo>
                  <a:lnTo>
                    <a:pt x="49" y="548"/>
                  </a:lnTo>
                  <a:lnTo>
                    <a:pt x="58" y="575"/>
                  </a:lnTo>
                  <a:lnTo>
                    <a:pt x="69" y="604"/>
                  </a:lnTo>
                  <a:lnTo>
                    <a:pt x="74" y="624"/>
                  </a:lnTo>
                  <a:lnTo>
                    <a:pt x="69" y="637"/>
                  </a:lnTo>
                  <a:lnTo>
                    <a:pt x="55" y="651"/>
                  </a:lnTo>
                  <a:lnTo>
                    <a:pt x="37" y="667"/>
                  </a:lnTo>
                  <a:lnTo>
                    <a:pt x="28" y="683"/>
                  </a:lnTo>
                  <a:lnTo>
                    <a:pt x="37" y="712"/>
                  </a:lnTo>
                  <a:lnTo>
                    <a:pt x="55" y="742"/>
                  </a:lnTo>
                  <a:lnTo>
                    <a:pt x="64" y="764"/>
                  </a:lnTo>
                  <a:lnTo>
                    <a:pt x="65" y="782"/>
                  </a:lnTo>
                  <a:lnTo>
                    <a:pt x="60" y="791"/>
                  </a:lnTo>
                  <a:lnTo>
                    <a:pt x="42" y="791"/>
                  </a:lnTo>
                  <a:lnTo>
                    <a:pt x="37" y="830"/>
                  </a:lnTo>
                  <a:lnTo>
                    <a:pt x="48" y="855"/>
                  </a:lnTo>
                  <a:lnTo>
                    <a:pt x="58" y="873"/>
                  </a:lnTo>
                  <a:lnTo>
                    <a:pt x="60" y="889"/>
                  </a:lnTo>
                  <a:lnTo>
                    <a:pt x="60" y="904"/>
                  </a:lnTo>
                  <a:lnTo>
                    <a:pt x="42" y="927"/>
                  </a:lnTo>
                  <a:lnTo>
                    <a:pt x="17" y="958"/>
                  </a:lnTo>
                  <a:lnTo>
                    <a:pt x="1" y="947"/>
                  </a:lnTo>
                  <a:lnTo>
                    <a:pt x="7" y="922"/>
                  </a:lnTo>
                  <a:lnTo>
                    <a:pt x="32" y="882"/>
                  </a:lnTo>
                  <a:lnTo>
                    <a:pt x="28" y="857"/>
                  </a:lnTo>
                  <a:lnTo>
                    <a:pt x="17" y="828"/>
                  </a:lnTo>
                  <a:lnTo>
                    <a:pt x="10" y="803"/>
                  </a:lnTo>
                  <a:lnTo>
                    <a:pt x="21" y="782"/>
                  </a:lnTo>
                  <a:lnTo>
                    <a:pt x="32" y="775"/>
                  </a:lnTo>
                  <a:lnTo>
                    <a:pt x="33" y="759"/>
                  </a:lnTo>
                  <a:lnTo>
                    <a:pt x="21" y="728"/>
                  </a:lnTo>
                  <a:lnTo>
                    <a:pt x="7" y="701"/>
                  </a:lnTo>
                  <a:lnTo>
                    <a:pt x="0" y="674"/>
                  </a:lnTo>
                  <a:lnTo>
                    <a:pt x="7" y="642"/>
                  </a:lnTo>
                  <a:lnTo>
                    <a:pt x="32" y="630"/>
                  </a:lnTo>
                  <a:lnTo>
                    <a:pt x="39" y="615"/>
                  </a:lnTo>
                  <a:lnTo>
                    <a:pt x="37" y="594"/>
                  </a:lnTo>
                  <a:lnTo>
                    <a:pt x="32" y="571"/>
                  </a:lnTo>
                  <a:lnTo>
                    <a:pt x="23" y="543"/>
                  </a:lnTo>
                  <a:lnTo>
                    <a:pt x="23" y="521"/>
                  </a:lnTo>
                  <a:lnTo>
                    <a:pt x="33" y="507"/>
                  </a:lnTo>
                  <a:lnTo>
                    <a:pt x="48" y="489"/>
                  </a:lnTo>
                  <a:lnTo>
                    <a:pt x="48" y="478"/>
                  </a:lnTo>
                  <a:lnTo>
                    <a:pt x="37" y="453"/>
                  </a:lnTo>
                  <a:lnTo>
                    <a:pt x="16" y="421"/>
                  </a:lnTo>
                  <a:lnTo>
                    <a:pt x="7" y="397"/>
                  </a:lnTo>
                  <a:lnTo>
                    <a:pt x="7" y="378"/>
                  </a:lnTo>
                  <a:lnTo>
                    <a:pt x="12" y="360"/>
                  </a:lnTo>
                  <a:lnTo>
                    <a:pt x="26" y="345"/>
                  </a:lnTo>
                  <a:lnTo>
                    <a:pt x="39" y="329"/>
                  </a:lnTo>
                  <a:lnTo>
                    <a:pt x="39" y="317"/>
                  </a:lnTo>
                  <a:lnTo>
                    <a:pt x="10" y="258"/>
                  </a:lnTo>
                  <a:lnTo>
                    <a:pt x="5" y="236"/>
                  </a:lnTo>
                  <a:lnTo>
                    <a:pt x="0" y="216"/>
                  </a:lnTo>
                  <a:lnTo>
                    <a:pt x="10" y="198"/>
                  </a:lnTo>
                  <a:lnTo>
                    <a:pt x="23" y="184"/>
                  </a:lnTo>
                  <a:lnTo>
                    <a:pt x="33" y="173"/>
                  </a:lnTo>
                  <a:lnTo>
                    <a:pt x="33" y="163"/>
                  </a:lnTo>
                  <a:lnTo>
                    <a:pt x="23" y="146"/>
                  </a:lnTo>
                  <a:lnTo>
                    <a:pt x="7" y="129"/>
                  </a:lnTo>
                  <a:lnTo>
                    <a:pt x="7" y="112"/>
                  </a:lnTo>
                  <a:lnTo>
                    <a:pt x="17" y="96"/>
                  </a:lnTo>
                  <a:lnTo>
                    <a:pt x="33" y="82"/>
                  </a:lnTo>
                  <a:lnTo>
                    <a:pt x="48" y="75"/>
                  </a:lnTo>
                  <a:lnTo>
                    <a:pt x="55" y="64"/>
                  </a:lnTo>
                  <a:lnTo>
                    <a:pt x="49" y="50"/>
                  </a:lnTo>
                  <a:lnTo>
                    <a:pt x="39" y="34"/>
                  </a:lnTo>
                  <a:lnTo>
                    <a:pt x="33" y="1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3" name="Freeform 1117"/>
            <p:cNvSpPr>
              <a:spLocks/>
            </p:cNvSpPr>
            <p:nvPr/>
          </p:nvSpPr>
          <p:spPr bwMode="auto">
            <a:xfrm>
              <a:off x="555" y="1734"/>
              <a:ext cx="85" cy="775"/>
            </a:xfrm>
            <a:custGeom>
              <a:avLst/>
              <a:gdLst/>
              <a:ahLst/>
              <a:cxnLst>
                <a:cxn ang="0">
                  <a:pos x="76" y="21"/>
                </a:cxn>
                <a:cxn ang="0">
                  <a:pos x="80" y="75"/>
                </a:cxn>
                <a:cxn ang="0">
                  <a:pos x="44" y="97"/>
                </a:cxn>
                <a:cxn ang="0">
                  <a:pos x="55" y="156"/>
                </a:cxn>
                <a:cxn ang="0">
                  <a:pos x="71" y="213"/>
                </a:cxn>
                <a:cxn ang="0">
                  <a:pos x="49" y="242"/>
                </a:cxn>
                <a:cxn ang="0">
                  <a:pos x="55" y="290"/>
                </a:cxn>
                <a:cxn ang="0">
                  <a:pos x="71" y="342"/>
                </a:cxn>
                <a:cxn ang="0">
                  <a:pos x="60" y="381"/>
                </a:cxn>
                <a:cxn ang="0">
                  <a:pos x="42" y="415"/>
                </a:cxn>
                <a:cxn ang="0">
                  <a:pos x="66" y="483"/>
                </a:cxn>
                <a:cxn ang="0">
                  <a:pos x="71" y="528"/>
                </a:cxn>
                <a:cxn ang="0">
                  <a:pos x="31" y="560"/>
                </a:cxn>
                <a:cxn ang="0">
                  <a:pos x="42" y="628"/>
                </a:cxn>
                <a:cxn ang="0">
                  <a:pos x="53" y="687"/>
                </a:cxn>
                <a:cxn ang="0">
                  <a:pos x="31" y="721"/>
                </a:cxn>
                <a:cxn ang="0">
                  <a:pos x="20" y="768"/>
                </a:cxn>
                <a:cxn ang="0">
                  <a:pos x="9" y="748"/>
                </a:cxn>
                <a:cxn ang="0">
                  <a:pos x="31" y="694"/>
                </a:cxn>
                <a:cxn ang="0">
                  <a:pos x="20" y="614"/>
                </a:cxn>
                <a:cxn ang="0">
                  <a:pos x="15" y="555"/>
                </a:cxn>
                <a:cxn ang="0">
                  <a:pos x="44" y="515"/>
                </a:cxn>
                <a:cxn ang="0">
                  <a:pos x="20" y="458"/>
                </a:cxn>
                <a:cxn ang="0">
                  <a:pos x="15" y="404"/>
                </a:cxn>
                <a:cxn ang="0">
                  <a:pos x="37" y="361"/>
                </a:cxn>
                <a:cxn ang="0">
                  <a:pos x="47" y="328"/>
                </a:cxn>
                <a:cxn ang="0">
                  <a:pos x="26" y="274"/>
                </a:cxn>
                <a:cxn ang="0">
                  <a:pos x="31" y="229"/>
                </a:cxn>
                <a:cxn ang="0">
                  <a:pos x="44" y="197"/>
                </a:cxn>
                <a:cxn ang="0">
                  <a:pos x="28" y="149"/>
                </a:cxn>
                <a:cxn ang="0">
                  <a:pos x="22" y="95"/>
                </a:cxn>
                <a:cxn ang="0">
                  <a:pos x="47" y="59"/>
                </a:cxn>
                <a:cxn ang="0">
                  <a:pos x="49" y="25"/>
                </a:cxn>
                <a:cxn ang="0">
                  <a:pos x="66" y="0"/>
                </a:cxn>
              </a:cxnLst>
              <a:rect l="0" t="0" r="r" b="b"/>
              <a:pathLst>
                <a:path w="85" h="775">
                  <a:moveTo>
                    <a:pt x="66" y="0"/>
                  </a:moveTo>
                  <a:lnTo>
                    <a:pt x="76" y="21"/>
                  </a:lnTo>
                  <a:lnTo>
                    <a:pt x="85" y="59"/>
                  </a:lnTo>
                  <a:lnTo>
                    <a:pt x="80" y="75"/>
                  </a:lnTo>
                  <a:lnTo>
                    <a:pt x="58" y="86"/>
                  </a:lnTo>
                  <a:lnTo>
                    <a:pt x="44" y="97"/>
                  </a:lnTo>
                  <a:lnTo>
                    <a:pt x="44" y="127"/>
                  </a:lnTo>
                  <a:lnTo>
                    <a:pt x="55" y="156"/>
                  </a:lnTo>
                  <a:lnTo>
                    <a:pt x="69" y="176"/>
                  </a:lnTo>
                  <a:lnTo>
                    <a:pt x="71" y="213"/>
                  </a:lnTo>
                  <a:lnTo>
                    <a:pt x="64" y="226"/>
                  </a:lnTo>
                  <a:lnTo>
                    <a:pt x="49" y="242"/>
                  </a:lnTo>
                  <a:lnTo>
                    <a:pt x="47" y="267"/>
                  </a:lnTo>
                  <a:lnTo>
                    <a:pt x="55" y="290"/>
                  </a:lnTo>
                  <a:lnTo>
                    <a:pt x="66" y="310"/>
                  </a:lnTo>
                  <a:lnTo>
                    <a:pt x="71" y="342"/>
                  </a:lnTo>
                  <a:lnTo>
                    <a:pt x="71" y="361"/>
                  </a:lnTo>
                  <a:lnTo>
                    <a:pt x="60" y="381"/>
                  </a:lnTo>
                  <a:lnTo>
                    <a:pt x="42" y="399"/>
                  </a:lnTo>
                  <a:lnTo>
                    <a:pt x="42" y="415"/>
                  </a:lnTo>
                  <a:lnTo>
                    <a:pt x="47" y="463"/>
                  </a:lnTo>
                  <a:lnTo>
                    <a:pt x="66" y="483"/>
                  </a:lnTo>
                  <a:lnTo>
                    <a:pt x="76" y="504"/>
                  </a:lnTo>
                  <a:lnTo>
                    <a:pt x="71" y="528"/>
                  </a:lnTo>
                  <a:lnTo>
                    <a:pt x="44" y="544"/>
                  </a:lnTo>
                  <a:lnTo>
                    <a:pt x="31" y="560"/>
                  </a:lnTo>
                  <a:lnTo>
                    <a:pt x="28" y="590"/>
                  </a:lnTo>
                  <a:lnTo>
                    <a:pt x="42" y="628"/>
                  </a:lnTo>
                  <a:lnTo>
                    <a:pt x="53" y="666"/>
                  </a:lnTo>
                  <a:lnTo>
                    <a:pt x="53" y="687"/>
                  </a:lnTo>
                  <a:lnTo>
                    <a:pt x="47" y="716"/>
                  </a:lnTo>
                  <a:lnTo>
                    <a:pt x="31" y="721"/>
                  </a:lnTo>
                  <a:lnTo>
                    <a:pt x="20" y="743"/>
                  </a:lnTo>
                  <a:lnTo>
                    <a:pt x="20" y="768"/>
                  </a:lnTo>
                  <a:lnTo>
                    <a:pt x="0" y="775"/>
                  </a:lnTo>
                  <a:lnTo>
                    <a:pt x="9" y="748"/>
                  </a:lnTo>
                  <a:lnTo>
                    <a:pt x="26" y="716"/>
                  </a:lnTo>
                  <a:lnTo>
                    <a:pt x="31" y="694"/>
                  </a:lnTo>
                  <a:lnTo>
                    <a:pt x="31" y="651"/>
                  </a:lnTo>
                  <a:lnTo>
                    <a:pt x="20" y="614"/>
                  </a:lnTo>
                  <a:lnTo>
                    <a:pt x="17" y="585"/>
                  </a:lnTo>
                  <a:lnTo>
                    <a:pt x="15" y="555"/>
                  </a:lnTo>
                  <a:lnTo>
                    <a:pt x="33" y="531"/>
                  </a:lnTo>
                  <a:lnTo>
                    <a:pt x="44" y="515"/>
                  </a:lnTo>
                  <a:lnTo>
                    <a:pt x="37" y="483"/>
                  </a:lnTo>
                  <a:lnTo>
                    <a:pt x="20" y="458"/>
                  </a:lnTo>
                  <a:lnTo>
                    <a:pt x="17" y="436"/>
                  </a:lnTo>
                  <a:lnTo>
                    <a:pt x="15" y="404"/>
                  </a:lnTo>
                  <a:lnTo>
                    <a:pt x="22" y="383"/>
                  </a:lnTo>
                  <a:lnTo>
                    <a:pt x="37" y="361"/>
                  </a:lnTo>
                  <a:lnTo>
                    <a:pt x="47" y="344"/>
                  </a:lnTo>
                  <a:lnTo>
                    <a:pt x="47" y="328"/>
                  </a:lnTo>
                  <a:lnTo>
                    <a:pt x="37" y="310"/>
                  </a:lnTo>
                  <a:lnTo>
                    <a:pt x="26" y="274"/>
                  </a:lnTo>
                  <a:lnTo>
                    <a:pt x="26" y="251"/>
                  </a:lnTo>
                  <a:lnTo>
                    <a:pt x="31" y="229"/>
                  </a:lnTo>
                  <a:lnTo>
                    <a:pt x="42" y="213"/>
                  </a:lnTo>
                  <a:lnTo>
                    <a:pt x="44" y="197"/>
                  </a:lnTo>
                  <a:lnTo>
                    <a:pt x="42" y="177"/>
                  </a:lnTo>
                  <a:lnTo>
                    <a:pt x="28" y="149"/>
                  </a:lnTo>
                  <a:lnTo>
                    <a:pt x="20" y="129"/>
                  </a:lnTo>
                  <a:lnTo>
                    <a:pt x="22" y="95"/>
                  </a:lnTo>
                  <a:lnTo>
                    <a:pt x="33" y="81"/>
                  </a:lnTo>
                  <a:lnTo>
                    <a:pt x="47" y="59"/>
                  </a:lnTo>
                  <a:lnTo>
                    <a:pt x="55" y="41"/>
                  </a:lnTo>
                  <a:lnTo>
                    <a:pt x="49" y="25"/>
                  </a:lnTo>
                  <a:lnTo>
                    <a:pt x="53" y="9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4" name="Freeform 1118"/>
            <p:cNvSpPr>
              <a:spLocks/>
            </p:cNvSpPr>
            <p:nvPr/>
          </p:nvSpPr>
          <p:spPr bwMode="auto">
            <a:xfrm>
              <a:off x="421" y="1640"/>
              <a:ext cx="194" cy="167"/>
            </a:xfrm>
            <a:custGeom>
              <a:avLst/>
              <a:gdLst/>
              <a:ahLst/>
              <a:cxnLst>
                <a:cxn ang="0">
                  <a:pos x="194" y="135"/>
                </a:cxn>
                <a:cxn ang="0">
                  <a:pos x="135" y="87"/>
                </a:cxn>
                <a:cxn ang="0">
                  <a:pos x="86" y="43"/>
                </a:cxn>
                <a:cxn ang="0">
                  <a:pos x="41" y="0"/>
                </a:cxn>
                <a:cxn ang="0">
                  <a:pos x="0" y="0"/>
                </a:cxn>
                <a:cxn ang="0">
                  <a:pos x="97" y="70"/>
                </a:cxn>
                <a:cxn ang="0">
                  <a:pos x="144" y="114"/>
                </a:cxn>
                <a:cxn ang="0">
                  <a:pos x="183" y="167"/>
                </a:cxn>
                <a:cxn ang="0">
                  <a:pos x="194" y="135"/>
                </a:cxn>
              </a:cxnLst>
              <a:rect l="0" t="0" r="r" b="b"/>
              <a:pathLst>
                <a:path w="194" h="167">
                  <a:moveTo>
                    <a:pt x="194" y="135"/>
                  </a:moveTo>
                  <a:lnTo>
                    <a:pt x="135" y="87"/>
                  </a:lnTo>
                  <a:lnTo>
                    <a:pt x="86" y="43"/>
                  </a:lnTo>
                  <a:lnTo>
                    <a:pt x="41" y="0"/>
                  </a:lnTo>
                  <a:lnTo>
                    <a:pt x="0" y="0"/>
                  </a:lnTo>
                  <a:lnTo>
                    <a:pt x="97" y="70"/>
                  </a:lnTo>
                  <a:lnTo>
                    <a:pt x="144" y="114"/>
                  </a:lnTo>
                  <a:lnTo>
                    <a:pt x="183" y="167"/>
                  </a:lnTo>
                  <a:lnTo>
                    <a:pt x="194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5" name="Freeform 1119"/>
            <p:cNvSpPr>
              <a:spLocks/>
            </p:cNvSpPr>
            <p:nvPr/>
          </p:nvSpPr>
          <p:spPr bwMode="auto">
            <a:xfrm>
              <a:off x="419" y="1737"/>
              <a:ext cx="167" cy="136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124" y="70"/>
                </a:cxn>
                <a:cxn ang="0">
                  <a:pos x="92" y="43"/>
                </a:cxn>
                <a:cxn ang="0">
                  <a:pos x="33" y="0"/>
                </a:cxn>
                <a:cxn ang="0">
                  <a:pos x="0" y="0"/>
                </a:cxn>
                <a:cxn ang="0">
                  <a:pos x="76" y="43"/>
                </a:cxn>
                <a:cxn ang="0">
                  <a:pos x="105" y="72"/>
                </a:cxn>
                <a:cxn ang="0">
                  <a:pos x="167" y="136"/>
                </a:cxn>
                <a:cxn ang="0">
                  <a:pos x="164" y="97"/>
                </a:cxn>
                <a:cxn ang="0">
                  <a:pos x="167" y="86"/>
                </a:cxn>
              </a:cxnLst>
              <a:rect l="0" t="0" r="r" b="b"/>
              <a:pathLst>
                <a:path w="167" h="136">
                  <a:moveTo>
                    <a:pt x="167" y="86"/>
                  </a:moveTo>
                  <a:lnTo>
                    <a:pt x="124" y="70"/>
                  </a:lnTo>
                  <a:lnTo>
                    <a:pt x="92" y="43"/>
                  </a:lnTo>
                  <a:lnTo>
                    <a:pt x="33" y="0"/>
                  </a:lnTo>
                  <a:lnTo>
                    <a:pt x="0" y="0"/>
                  </a:lnTo>
                  <a:lnTo>
                    <a:pt x="76" y="43"/>
                  </a:lnTo>
                  <a:lnTo>
                    <a:pt x="105" y="72"/>
                  </a:lnTo>
                  <a:lnTo>
                    <a:pt x="167" y="136"/>
                  </a:lnTo>
                  <a:lnTo>
                    <a:pt x="164" y="97"/>
                  </a:lnTo>
                  <a:lnTo>
                    <a:pt x="167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6" name="Freeform 1120"/>
            <p:cNvSpPr>
              <a:spLocks/>
            </p:cNvSpPr>
            <p:nvPr/>
          </p:nvSpPr>
          <p:spPr bwMode="auto">
            <a:xfrm>
              <a:off x="393" y="1817"/>
              <a:ext cx="198" cy="211"/>
            </a:xfrm>
            <a:custGeom>
              <a:avLst/>
              <a:gdLst/>
              <a:ahLst/>
              <a:cxnLst>
                <a:cxn ang="0">
                  <a:pos x="194" y="158"/>
                </a:cxn>
                <a:cxn ang="0">
                  <a:pos x="140" y="110"/>
                </a:cxn>
                <a:cxn ang="0">
                  <a:pos x="119" y="77"/>
                </a:cxn>
                <a:cxn ang="0">
                  <a:pos x="76" y="45"/>
                </a:cxn>
                <a:cxn ang="0">
                  <a:pos x="38" y="17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3" y="38"/>
                </a:cxn>
                <a:cxn ang="0">
                  <a:pos x="92" y="76"/>
                </a:cxn>
                <a:cxn ang="0">
                  <a:pos x="135" y="119"/>
                </a:cxn>
                <a:cxn ang="0">
                  <a:pos x="165" y="167"/>
                </a:cxn>
                <a:cxn ang="0">
                  <a:pos x="198" y="211"/>
                </a:cxn>
                <a:cxn ang="0">
                  <a:pos x="194" y="158"/>
                </a:cxn>
              </a:cxnLst>
              <a:rect l="0" t="0" r="r" b="b"/>
              <a:pathLst>
                <a:path w="198" h="211">
                  <a:moveTo>
                    <a:pt x="194" y="158"/>
                  </a:moveTo>
                  <a:lnTo>
                    <a:pt x="140" y="110"/>
                  </a:lnTo>
                  <a:lnTo>
                    <a:pt x="119" y="77"/>
                  </a:lnTo>
                  <a:lnTo>
                    <a:pt x="76" y="45"/>
                  </a:lnTo>
                  <a:lnTo>
                    <a:pt x="38" y="17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3" y="38"/>
                  </a:lnTo>
                  <a:lnTo>
                    <a:pt x="92" y="76"/>
                  </a:lnTo>
                  <a:lnTo>
                    <a:pt x="135" y="119"/>
                  </a:lnTo>
                  <a:lnTo>
                    <a:pt x="165" y="167"/>
                  </a:lnTo>
                  <a:lnTo>
                    <a:pt x="198" y="211"/>
                  </a:lnTo>
                  <a:lnTo>
                    <a:pt x="194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7" name="Freeform 1121"/>
            <p:cNvSpPr>
              <a:spLocks/>
            </p:cNvSpPr>
            <p:nvPr/>
          </p:nvSpPr>
          <p:spPr bwMode="auto">
            <a:xfrm>
              <a:off x="415" y="1991"/>
              <a:ext cx="152" cy="125"/>
            </a:xfrm>
            <a:custGeom>
              <a:avLst/>
              <a:gdLst/>
              <a:ahLst/>
              <a:cxnLst>
                <a:cxn ang="0">
                  <a:pos x="152" y="103"/>
                </a:cxn>
                <a:cxn ang="0">
                  <a:pos x="109" y="56"/>
                </a:cxn>
                <a:cxn ang="0">
                  <a:pos x="64" y="27"/>
                </a:cxn>
                <a:cxn ang="0">
                  <a:pos x="27" y="7"/>
                </a:cxn>
                <a:cxn ang="0">
                  <a:pos x="0" y="0"/>
                </a:cxn>
                <a:cxn ang="0">
                  <a:pos x="16" y="27"/>
                </a:cxn>
                <a:cxn ang="0">
                  <a:pos x="64" y="54"/>
                </a:cxn>
                <a:cxn ang="0">
                  <a:pos x="102" y="93"/>
                </a:cxn>
                <a:cxn ang="0">
                  <a:pos x="120" y="120"/>
                </a:cxn>
                <a:cxn ang="0">
                  <a:pos x="136" y="125"/>
                </a:cxn>
                <a:cxn ang="0">
                  <a:pos x="150" y="116"/>
                </a:cxn>
                <a:cxn ang="0">
                  <a:pos x="152" y="103"/>
                </a:cxn>
              </a:cxnLst>
              <a:rect l="0" t="0" r="r" b="b"/>
              <a:pathLst>
                <a:path w="152" h="125">
                  <a:moveTo>
                    <a:pt x="152" y="103"/>
                  </a:moveTo>
                  <a:lnTo>
                    <a:pt x="109" y="56"/>
                  </a:lnTo>
                  <a:lnTo>
                    <a:pt x="64" y="27"/>
                  </a:lnTo>
                  <a:lnTo>
                    <a:pt x="27" y="7"/>
                  </a:lnTo>
                  <a:lnTo>
                    <a:pt x="0" y="0"/>
                  </a:lnTo>
                  <a:lnTo>
                    <a:pt x="16" y="27"/>
                  </a:lnTo>
                  <a:lnTo>
                    <a:pt x="64" y="54"/>
                  </a:lnTo>
                  <a:lnTo>
                    <a:pt x="102" y="93"/>
                  </a:lnTo>
                  <a:lnTo>
                    <a:pt x="120" y="120"/>
                  </a:lnTo>
                  <a:lnTo>
                    <a:pt x="136" y="125"/>
                  </a:lnTo>
                  <a:lnTo>
                    <a:pt x="150" y="116"/>
                  </a:lnTo>
                  <a:lnTo>
                    <a:pt x="152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8" name="Freeform 1122"/>
            <p:cNvSpPr>
              <a:spLocks/>
            </p:cNvSpPr>
            <p:nvPr/>
          </p:nvSpPr>
          <p:spPr bwMode="auto">
            <a:xfrm>
              <a:off x="395" y="2078"/>
              <a:ext cx="169" cy="155"/>
            </a:xfrm>
            <a:custGeom>
              <a:avLst/>
              <a:gdLst/>
              <a:ahLst/>
              <a:cxnLst>
                <a:cxn ang="0">
                  <a:pos x="169" y="144"/>
                </a:cxn>
                <a:cxn ang="0">
                  <a:pos x="126" y="98"/>
                </a:cxn>
                <a:cxn ang="0">
                  <a:pos x="72" y="42"/>
                </a:cxn>
                <a:cxn ang="0">
                  <a:pos x="40" y="15"/>
                </a:cxn>
                <a:cxn ang="0">
                  <a:pos x="15" y="0"/>
                </a:cxn>
                <a:cxn ang="0">
                  <a:pos x="0" y="10"/>
                </a:cxn>
                <a:cxn ang="0">
                  <a:pos x="30" y="33"/>
                </a:cxn>
                <a:cxn ang="0">
                  <a:pos x="78" y="82"/>
                </a:cxn>
                <a:cxn ang="0">
                  <a:pos x="123" y="130"/>
                </a:cxn>
                <a:cxn ang="0">
                  <a:pos x="153" y="155"/>
                </a:cxn>
                <a:cxn ang="0">
                  <a:pos x="160" y="155"/>
                </a:cxn>
                <a:cxn ang="0">
                  <a:pos x="169" y="144"/>
                </a:cxn>
              </a:cxnLst>
              <a:rect l="0" t="0" r="r" b="b"/>
              <a:pathLst>
                <a:path w="169" h="155">
                  <a:moveTo>
                    <a:pt x="169" y="144"/>
                  </a:moveTo>
                  <a:lnTo>
                    <a:pt x="126" y="98"/>
                  </a:lnTo>
                  <a:lnTo>
                    <a:pt x="72" y="42"/>
                  </a:lnTo>
                  <a:lnTo>
                    <a:pt x="40" y="15"/>
                  </a:lnTo>
                  <a:lnTo>
                    <a:pt x="15" y="0"/>
                  </a:lnTo>
                  <a:lnTo>
                    <a:pt x="0" y="10"/>
                  </a:lnTo>
                  <a:lnTo>
                    <a:pt x="30" y="33"/>
                  </a:lnTo>
                  <a:lnTo>
                    <a:pt x="78" y="82"/>
                  </a:lnTo>
                  <a:lnTo>
                    <a:pt x="123" y="130"/>
                  </a:lnTo>
                  <a:lnTo>
                    <a:pt x="153" y="155"/>
                  </a:lnTo>
                  <a:lnTo>
                    <a:pt x="160" y="155"/>
                  </a:lnTo>
                  <a:lnTo>
                    <a:pt x="169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79" name="Freeform 1123"/>
            <p:cNvSpPr>
              <a:spLocks/>
            </p:cNvSpPr>
            <p:nvPr/>
          </p:nvSpPr>
          <p:spPr bwMode="auto">
            <a:xfrm>
              <a:off x="416" y="2208"/>
              <a:ext cx="118" cy="122"/>
            </a:xfrm>
            <a:custGeom>
              <a:avLst/>
              <a:gdLst/>
              <a:ahLst/>
              <a:cxnLst>
                <a:cxn ang="0">
                  <a:pos x="116" y="102"/>
                </a:cxn>
                <a:cxn ang="0">
                  <a:pos x="68" y="31"/>
                </a:cxn>
                <a:cxn ang="0">
                  <a:pos x="21" y="4"/>
                </a:cxn>
                <a:cxn ang="0">
                  <a:pos x="0" y="0"/>
                </a:cxn>
                <a:cxn ang="0">
                  <a:pos x="5" y="14"/>
                </a:cxn>
                <a:cxn ang="0">
                  <a:pos x="59" y="54"/>
                </a:cxn>
                <a:cxn ang="0">
                  <a:pos x="111" y="117"/>
                </a:cxn>
                <a:cxn ang="0">
                  <a:pos x="118" y="122"/>
                </a:cxn>
                <a:cxn ang="0">
                  <a:pos x="116" y="102"/>
                </a:cxn>
              </a:cxnLst>
              <a:rect l="0" t="0" r="r" b="b"/>
              <a:pathLst>
                <a:path w="118" h="122">
                  <a:moveTo>
                    <a:pt x="116" y="102"/>
                  </a:moveTo>
                  <a:lnTo>
                    <a:pt x="68" y="31"/>
                  </a:lnTo>
                  <a:lnTo>
                    <a:pt x="21" y="4"/>
                  </a:lnTo>
                  <a:lnTo>
                    <a:pt x="0" y="0"/>
                  </a:lnTo>
                  <a:lnTo>
                    <a:pt x="5" y="14"/>
                  </a:lnTo>
                  <a:lnTo>
                    <a:pt x="59" y="54"/>
                  </a:lnTo>
                  <a:lnTo>
                    <a:pt x="111" y="117"/>
                  </a:lnTo>
                  <a:lnTo>
                    <a:pt x="118" y="122"/>
                  </a:lnTo>
                  <a:lnTo>
                    <a:pt x="116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0" name="Freeform 1124"/>
            <p:cNvSpPr>
              <a:spLocks/>
            </p:cNvSpPr>
            <p:nvPr/>
          </p:nvSpPr>
          <p:spPr bwMode="auto">
            <a:xfrm>
              <a:off x="419" y="2327"/>
              <a:ext cx="81" cy="92"/>
            </a:xfrm>
            <a:custGeom>
              <a:avLst/>
              <a:gdLst/>
              <a:ahLst/>
              <a:cxnLst>
                <a:cxn ang="0">
                  <a:pos x="78" y="70"/>
                </a:cxn>
                <a:cxn ang="0">
                  <a:pos x="38" y="16"/>
                </a:cxn>
                <a:cxn ang="0">
                  <a:pos x="2" y="0"/>
                </a:cxn>
                <a:cxn ang="0">
                  <a:pos x="0" y="16"/>
                </a:cxn>
                <a:cxn ang="0">
                  <a:pos x="17" y="43"/>
                </a:cxn>
                <a:cxn ang="0">
                  <a:pos x="60" y="79"/>
                </a:cxn>
                <a:cxn ang="0">
                  <a:pos x="72" y="92"/>
                </a:cxn>
                <a:cxn ang="0">
                  <a:pos x="81" y="86"/>
                </a:cxn>
                <a:cxn ang="0">
                  <a:pos x="78" y="70"/>
                </a:cxn>
              </a:cxnLst>
              <a:rect l="0" t="0" r="r" b="b"/>
              <a:pathLst>
                <a:path w="81" h="92">
                  <a:moveTo>
                    <a:pt x="78" y="70"/>
                  </a:moveTo>
                  <a:lnTo>
                    <a:pt x="38" y="16"/>
                  </a:lnTo>
                  <a:lnTo>
                    <a:pt x="2" y="0"/>
                  </a:lnTo>
                  <a:lnTo>
                    <a:pt x="0" y="16"/>
                  </a:lnTo>
                  <a:lnTo>
                    <a:pt x="17" y="43"/>
                  </a:lnTo>
                  <a:lnTo>
                    <a:pt x="60" y="79"/>
                  </a:lnTo>
                  <a:lnTo>
                    <a:pt x="72" y="92"/>
                  </a:lnTo>
                  <a:lnTo>
                    <a:pt x="81" y="86"/>
                  </a:lnTo>
                  <a:lnTo>
                    <a:pt x="78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1" name="Freeform 1125"/>
            <p:cNvSpPr>
              <a:spLocks/>
            </p:cNvSpPr>
            <p:nvPr/>
          </p:nvSpPr>
          <p:spPr bwMode="auto">
            <a:xfrm>
              <a:off x="426" y="2448"/>
              <a:ext cx="102" cy="104"/>
            </a:xfrm>
            <a:custGeom>
              <a:avLst/>
              <a:gdLst/>
              <a:ahLst/>
              <a:cxnLst>
                <a:cxn ang="0">
                  <a:pos x="102" y="104"/>
                </a:cxn>
                <a:cxn ang="0">
                  <a:pos x="88" y="88"/>
                </a:cxn>
                <a:cxn ang="0">
                  <a:pos x="59" y="45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7" y="16"/>
                </a:cxn>
                <a:cxn ang="0">
                  <a:pos x="39" y="59"/>
                </a:cxn>
                <a:cxn ang="0">
                  <a:pos x="71" y="102"/>
                </a:cxn>
                <a:cxn ang="0">
                  <a:pos x="102" y="104"/>
                </a:cxn>
              </a:cxnLst>
              <a:rect l="0" t="0" r="r" b="b"/>
              <a:pathLst>
                <a:path w="102" h="104">
                  <a:moveTo>
                    <a:pt x="102" y="104"/>
                  </a:moveTo>
                  <a:lnTo>
                    <a:pt x="88" y="88"/>
                  </a:lnTo>
                  <a:lnTo>
                    <a:pt x="59" y="4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7" y="16"/>
                  </a:lnTo>
                  <a:lnTo>
                    <a:pt x="39" y="59"/>
                  </a:lnTo>
                  <a:lnTo>
                    <a:pt x="71" y="102"/>
                  </a:lnTo>
                  <a:lnTo>
                    <a:pt x="102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2" name="Freeform 1126"/>
            <p:cNvSpPr>
              <a:spLocks/>
            </p:cNvSpPr>
            <p:nvPr/>
          </p:nvSpPr>
          <p:spPr bwMode="auto">
            <a:xfrm>
              <a:off x="564" y="1581"/>
              <a:ext cx="312" cy="1160"/>
            </a:xfrm>
            <a:custGeom>
              <a:avLst/>
              <a:gdLst/>
              <a:ahLst/>
              <a:cxnLst>
                <a:cxn ang="0">
                  <a:pos x="45" y="142"/>
                </a:cxn>
                <a:cxn ang="0">
                  <a:pos x="56" y="206"/>
                </a:cxn>
                <a:cxn ang="0">
                  <a:pos x="29" y="249"/>
                </a:cxn>
                <a:cxn ang="0">
                  <a:pos x="32" y="308"/>
                </a:cxn>
                <a:cxn ang="0">
                  <a:pos x="48" y="357"/>
                </a:cxn>
                <a:cxn ang="0">
                  <a:pos x="23" y="405"/>
                </a:cxn>
                <a:cxn ang="0">
                  <a:pos x="50" y="489"/>
                </a:cxn>
                <a:cxn ang="0">
                  <a:pos x="18" y="560"/>
                </a:cxn>
                <a:cxn ang="0">
                  <a:pos x="34" y="630"/>
                </a:cxn>
                <a:cxn ang="0">
                  <a:pos x="43" y="680"/>
                </a:cxn>
                <a:cxn ang="0">
                  <a:pos x="11" y="723"/>
                </a:cxn>
                <a:cxn ang="0">
                  <a:pos x="29" y="813"/>
                </a:cxn>
                <a:cxn ang="0">
                  <a:pos x="27" y="861"/>
                </a:cxn>
                <a:cxn ang="0">
                  <a:pos x="0" y="921"/>
                </a:cxn>
                <a:cxn ang="0">
                  <a:pos x="16" y="971"/>
                </a:cxn>
                <a:cxn ang="0">
                  <a:pos x="18" y="1017"/>
                </a:cxn>
                <a:cxn ang="0">
                  <a:pos x="23" y="1066"/>
                </a:cxn>
                <a:cxn ang="0">
                  <a:pos x="45" y="1109"/>
                </a:cxn>
                <a:cxn ang="0">
                  <a:pos x="48" y="1160"/>
                </a:cxn>
                <a:cxn ang="0">
                  <a:pos x="118" y="1116"/>
                </a:cxn>
                <a:cxn ang="0">
                  <a:pos x="201" y="1105"/>
                </a:cxn>
                <a:cxn ang="0">
                  <a:pos x="258" y="1082"/>
                </a:cxn>
                <a:cxn ang="0">
                  <a:pos x="276" y="1050"/>
                </a:cxn>
                <a:cxn ang="0">
                  <a:pos x="282" y="985"/>
                </a:cxn>
                <a:cxn ang="0">
                  <a:pos x="269" y="901"/>
                </a:cxn>
                <a:cxn ang="0">
                  <a:pos x="255" y="856"/>
                </a:cxn>
                <a:cxn ang="0">
                  <a:pos x="264" y="802"/>
                </a:cxn>
                <a:cxn ang="0">
                  <a:pos x="238" y="743"/>
                </a:cxn>
                <a:cxn ang="0">
                  <a:pos x="274" y="697"/>
                </a:cxn>
                <a:cxn ang="0">
                  <a:pos x="247" y="630"/>
                </a:cxn>
                <a:cxn ang="0">
                  <a:pos x="233" y="567"/>
                </a:cxn>
                <a:cxn ang="0">
                  <a:pos x="287" y="519"/>
                </a:cxn>
                <a:cxn ang="0">
                  <a:pos x="269" y="484"/>
                </a:cxn>
                <a:cxn ang="0">
                  <a:pos x="269" y="425"/>
                </a:cxn>
                <a:cxn ang="0">
                  <a:pos x="244" y="387"/>
                </a:cxn>
                <a:cxn ang="0">
                  <a:pos x="264" y="341"/>
                </a:cxn>
                <a:cxn ang="0">
                  <a:pos x="247" y="303"/>
                </a:cxn>
                <a:cxn ang="0">
                  <a:pos x="247" y="271"/>
                </a:cxn>
                <a:cxn ang="0">
                  <a:pos x="265" y="242"/>
                </a:cxn>
                <a:cxn ang="0">
                  <a:pos x="242" y="204"/>
                </a:cxn>
                <a:cxn ang="0">
                  <a:pos x="238" y="151"/>
                </a:cxn>
                <a:cxn ang="0">
                  <a:pos x="298" y="82"/>
                </a:cxn>
                <a:cxn ang="0">
                  <a:pos x="312" y="11"/>
                </a:cxn>
                <a:cxn ang="0">
                  <a:pos x="276" y="11"/>
                </a:cxn>
                <a:cxn ang="0">
                  <a:pos x="172" y="66"/>
                </a:cxn>
                <a:cxn ang="0">
                  <a:pos x="86" y="99"/>
                </a:cxn>
              </a:cxnLst>
              <a:rect l="0" t="0" r="r" b="b"/>
              <a:pathLst>
                <a:path w="312" h="1160">
                  <a:moveTo>
                    <a:pt x="56" y="109"/>
                  </a:moveTo>
                  <a:lnTo>
                    <a:pt x="45" y="142"/>
                  </a:lnTo>
                  <a:lnTo>
                    <a:pt x="54" y="174"/>
                  </a:lnTo>
                  <a:lnTo>
                    <a:pt x="56" y="206"/>
                  </a:lnTo>
                  <a:lnTo>
                    <a:pt x="45" y="226"/>
                  </a:lnTo>
                  <a:lnTo>
                    <a:pt x="29" y="249"/>
                  </a:lnTo>
                  <a:lnTo>
                    <a:pt x="22" y="285"/>
                  </a:lnTo>
                  <a:lnTo>
                    <a:pt x="32" y="308"/>
                  </a:lnTo>
                  <a:lnTo>
                    <a:pt x="48" y="335"/>
                  </a:lnTo>
                  <a:lnTo>
                    <a:pt x="48" y="357"/>
                  </a:lnTo>
                  <a:lnTo>
                    <a:pt x="38" y="378"/>
                  </a:lnTo>
                  <a:lnTo>
                    <a:pt x="23" y="405"/>
                  </a:lnTo>
                  <a:lnTo>
                    <a:pt x="29" y="432"/>
                  </a:lnTo>
                  <a:lnTo>
                    <a:pt x="50" y="489"/>
                  </a:lnTo>
                  <a:lnTo>
                    <a:pt x="48" y="514"/>
                  </a:lnTo>
                  <a:lnTo>
                    <a:pt x="18" y="560"/>
                  </a:lnTo>
                  <a:lnTo>
                    <a:pt x="18" y="600"/>
                  </a:lnTo>
                  <a:lnTo>
                    <a:pt x="34" y="630"/>
                  </a:lnTo>
                  <a:lnTo>
                    <a:pt x="45" y="657"/>
                  </a:lnTo>
                  <a:lnTo>
                    <a:pt x="43" y="680"/>
                  </a:lnTo>
                  <a:lnTo>
                    <a:pt x="16" y="705"/>
                  </a:lnTo>
                  <a:lnTo>
                    <a:pt x="11" y="723"/>
                  </a:lnTo>
                  <a:lnTo>
                    <a:pt x="16" y="766"/>
                  </a:lnTo>
                  <a:lnTo>
                    <a:pt x="29" y="813"/>
                  </a:lnTo>
                  <a:lnTo>
                    <a:pt x="29" y="840"/>
                  </a:lnTo>
                  <a:lnTo>
                    <a:pt x="27" y="861"/>
                  </a:lnTo>
                  <a:lnTo>
                    <a:pt x="7" y="894"/>
                  </a:lnTo>
                  <a:lnTo>
                    <a:pt x="0" y="921"/>
                  </a:lnTo>
                  <a:lnTo>
                    <a:pt x="2" y="949"/>
                  </a:lnTo>
                  <a:lnTo>
                    <a:pt x="16" y="971"/>
                  </a:lnTo>
                  <a:lnTo>
                    <a:pt x="32" y="990"/>
                  </a:lnTo>
                  <a:lnTo>
                    <a:pt x="18" y="1017"/>
                  </a:lnTo>
                  <a:lnTo>
                    <a:pt x="11" y="1044"/>
                  </a:lnTo>
                  <a:lnTo>
                    <a:pt x="23" y="1066"/>
                  </a:lnTo>
                  <a:lnTo>
                    <a:pt x="43" y="1082"/>
                  </a:lnTo>
                  <a:lnTo>
                    <a:pt x="45" y="1109"/>
                  </a:lnTo>
                  <a:lnTo>
                    <a:pt x="45" y="1131"/>
                  </a:lnTo>
                  <a:lnTo>
                    <a:pt x="48" y="1160"/>
                  </a:lnTo>
                  <a:lnTo>
                    <a:pt x="82" y="1137"/>
                  </a:lnTo>
                  <a:lnTo>
                    <a:pt x="118" y="1116"/>
                  </a:lnTo>
                  <a:lnTo>
                    <a:pt x="151" y="1105"/>
                  </a:lnTo>
                  <a:lnTo>
                    <a:pt x="201" y="1105"/>
                  </a:lnTo>
                  <a:lnTo>
                    <a:pt x="237" y="1100"/>
                  </a:lnTo>
                  <a:lnTo>
                    <a:pt x="258" y="1082"/>
                  </a:lnTo>
                  <a:lnTo>
                    <a:pt x="296" y="1071"/>
                  </a:lnTo>
                  <a:lnTo>
                    <a:pt x="276" y="1050"/>
                  </a:lnTo>
                  <a:lnTo>
                    <a:pt x="269" y="1019"/>
                  </a:lnTo>
                  <a:lnTo>
                    <a:pt x="282" y="985"/>
                  </a:lnTo>
                  <a:lnTo>
                    <a:pt x="280" y="937"/>
                  </a:lnTo>
                  <a:lnTo>
                    <a:pt x="269" y="901"/>
                  </a:lnTo>
                  <a:lnTo>
                    <a:pt x="258" y="883"/>
                  </a:lnTo>
                  <a:lnTo>
                    <a:pt x="255" y="856"/>
                  </a:lnTo>
                  <a:lnTo>
                    <a:pt x="269" y="824"/>
                  </a:lnTo>
                  <a:lnTo>
                    <a:pt x="264" y="802"/>
                  </a:lnTo>
                  <a:lnTo>
                    <a:pt x="237" y="765"/>
                  </a:lnTo>
                  <a:lnTo>
                    <a:pt x="238" y="743"/>
                  </a:lnTo>
                  <a:lnTo>
                    <a:pt x="249" y="723"/>
                  </a:lnTo>
                  <a:lnTo>
                    <a:pt x="274" y="697"/>
                  </a:lnTo>
                  <a:lnTo>
                    <a:pt x="265" y="675"/>
                  </a:lnTo>
                  <a:lnTo>
                    <a:pt x="247" y="630"/>
                  </a:lnTo>
                  <a:lnTo>
                    <a:pt x="233" y="600"/>
                  </a:lnTo>
                  <a:lnTo>
                    <a:pt x="233" y="567"/>
                  </a:lnTo>
                  <a:lnTo>
                    <a:pt x="282" y="550"/>
                  </a:lnTo>
                  <a:lnTo>
                    <a:pt x="287" y="519"/>
                  </a:lnTo>
                  <a:lnTo>
                    <a:pt x="282" y="500"/>
                  </a:lnTo>
                  <a:lnTo>
                    <a:pt x="269" y="484"/>
                  </a:lnTo>
                  <a:lnTo>
                    <a:pt x="271" y="457"/>
                  </a:lnTo>
                  <a:lnTo>
                    <a:pt x="269" y="425"/>
                  </a:lnTo>
                  <a:lnTo>
                    <a:pt x="255" y="409"/>
                  </a:lnTo>
                  <a:lnTo>
                    <a:pt x="244" y="387"/>
                  </a:lnTo>
                  <a:lnTo>
                    <a:pt x="253" y="366"/>
                  </a:lnTo>
                  <a:lnTo>
                    <a:pt x="264" y="341"/>
                  </a:lnTo>
                  <a:lnTo>
                    <a:pt x="264" y="324"/>
                  </a:lnTo>
                  <a:lnTo>
                    <a:pt x="247" y="303"/>
                  </a:lnTo>
                  <a:lnTo>
                    <a:pt x="242" y="285"/>
                  </a:lnTo>
                  <a:lnTo>
                    <a:pt x="247" y="271"/>
                  </a:lnTo>
                  <a:lnTo>
                    <a:pt x="264" y="260"/>
                  </a:lnTo>
                  <a:lnTo>
                    <a:pt x="265" y="242"/>
                  </a:lnTo>
                  <a:lnTo>
                    <a:pt x="260" y="231"/>
                  </a:lnTo>
                  <a:lnTo>
                    <a:pt x="242" y="204"/>
                  </a:lnTo>
                  <a:lnTo>
                    <a:pt x="237" y="174"/>
                  </a:lnTo>
                  <a:lnTo>
                    <a:pt x="238" y="151"/>
                  </a:lnTo>
                  <a:lnTo>
                    <a:pt x="255" y="129"/>
                  </a:lnTo>
                  <a:lnTo>
                    <a:pt x="298" y="82"/>
                  </a:lnTo>
                  <a:lnTo>
                    <a:pt x="312" y="43"/>
                  </a:lnTo>
                  <a:lnTo>
                    <a:pt x="312" y="11"/>
                  </a:lnTo>
                  <a:lnTo>
                    <a:pt x="298" y="0"/>
                  </a:lnTo>
                  <a:lnTo>
                    <a:pt x="276" y="11"/>
                  </a:lnTo>
                  <a:lnTo>
                    <a:pt x="222" y="45"/>
                  </a:lnTo>
                  <a:lnTo>
                    <a:pt x="172" y="66"/>
                  </a:lnTo>
                  <a:lnTo>
                    <a:pt x="120" y="88"/>
                  </a:lnTo>
                  <a:lnTo>
                    <a:pt x="86" y="99"/>
                  </a:lnTo>
                  <a:lnTo>
                    <a:pt x="56" y="109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3" name="Freeform 1127"/>
            <p:cNvSpPr>
              <a:spLocks/>
            </p:cNvSpPr>
            <p:nvPr/>
          </p:nvSpPr>
          <p:spPr bwMode="auto">
            <a:xfrm>
              <a:off x="345" y="1572"/>
              <a:ext cx="558" cy="1186"/>
            </a:xfrm>
            <a:custGeom>
              <a:avLst/>
              <a:gdLst/>
              <a:ahLst/>
              <a:cxnLst>
                <a:cxn ang="0">
                  <a:pos x="365" y="1113"/>
                </a:cxn>
                <a:cxn ang="0">
                  <a:pos x="258" y="1152"/>
                </a:cxn>
                <a:cxn ang="0">
                  <a:pos x="45" y="959"/>
                </a:cxn>
                <a:cxn ang="0">
                  <a:pos x="34" y="991"/>
                </a:cxn>
                <a:cxn ang="0">
                  <a:pos x="265" y="1186"/>
                </a:cxn>
                <a:cxn ang="0">
                  <a:pos x="376" y="1126"/>
                </a:cxn>
                <a:cxn ang="0">
                  <a:pos x="528" y="1076"/>
                </a:cxn>
                <a:cxn ang="0">
                  <a:pos x="521" y="991"/>
                </a:cxn>
                <a:cxn ang="0">
                  <a:pos x="490" y="898"/>
                </a:cxn>
                <a:cxn ang="0">
                  <a:pos x="505" y="823"/>
                </a:cxn>
                <a:cxn ang="0">
                  <a:pos x="472" y="750"/>
                </a:cxn>
                <a:cxn ang="0">
                  <a:pos x="489" y="664"/>
                </a:cxn>
                <a:cxn ang="0">
                  <a:pos x="501" y="578"/>
                </a:cxn>
                <a:cxn ang="0">
                  <a:pos x="505" y="469"/>
                </a:cxn>
                <a:cxn ang="0">
                  <a:pos x="483" y="378"/>
                </a:cxn>
                <a:cxn ang="0">
                  <a:pos x="472" y="306"/>
                </a:cxn>
                <a:cxn ang="0">
                  <a:pos x="499" y="244"/>
                </a:cxn>
                <a:cxn ang="0">
                  <a:pos x="485" y="140"/>
                </a:cxn>
                <a:cxn ang="0">
                  <a:pos x="553" y="12"/>
                </a:cxn>
                <a:cxn ang="0">
                  <a:pos x="523" y="39"/>
                </a:cxn>
                <a:cxn ang="0">
                  <a:pos x="453" y="156"/>
                </a:cxn>
                <a:cxn ang="0">
                  <a:pos x="351" y="252"/>
                </a:cxn>
                <a:cxn ang="0">
                  <a:pos x="456" y="217"/>
                </a:cxn>
                <a:cxn ang="0">
                  <a:pos x="447" y="285"/>
                </a:cxn>
                <a:cxn ang="0">
                  <a:pos x="397" y="356"/>
                </a:cxn>
                <a:cxn ang="0">
                  <a:pos x="469" y="340"/>
                </a:cxn>
                <a:cxn ang="0">
                  <a:pos x="451" y="394"/>
                </a:cxn>
                <a:cxn ang="0">
                  <a:pos x="446" y="453"/>
                </a:cxn>
                <a:cxn ang="0">
                  <a:pos x="340" y="533"/>
                </a:cxn>
                <a:cxn ang="0">
                  <a:pos x="458" y="478"/>
                </a:cxn>
                <a:cxn ang="0">
                  <a:pos x="501" y="533"/>
                </a:cxn>
                <a:cxn ang="0">
                  <a:pos x="429" y="583"/>
                </a:cxn>
                <a:cxn ang="0">
                  <a:pos x="297" y="648"/>
                </a:cxn>
                <a:cxn ang="0">
                  <a:pos x="447" y="621"/>
                </a:cxn>
                <a:cxn ang="0">
                  <a:pos x="478" y="721"/>
                </a:cxn>
                <a:cxn ang="0">
                  <a:pos x="300" y="769"/>
                </a:cxn>
                <a:cxn ang="0">
                  <a:pos x="397" y="766"/>
                </a:cxn>
                <a:cxn ang="0">
                  <a:pos x="458" y="796"/>
                </a:cxn>
                <a:cxn ang="0">
                  <a:pos x="456" y="855"/>
                </a:cxn>
                <a:cxn ang="0">
                  <a:pos x="286" y="889"/>
                </a:cxn>
                <a:cxn ang="0">
                  <a:pos x="370" y="889"/>
                </a:cxn>
                <a:cxn ang="0">
                  <a:pos x="467" y="873"/>
                </a:cxn>
                <a:cxn ang="0">
                  <a:pos x="383" y="954"/>
                </a:cxn>
                <a:cxn ang="0">
                  <a:pos x="286" y="1000"/>
                </a:cxn>
                <a:cxn ang="0">
                  <a:pos x="408" y="957"/>
                </a:cxn>
                <a:cxn ang="0">
                  <a:pos x="480" y="941"/>
                </a:cxn>
                <a:cxn ang="0">
                  <a:pos x="478" y="1011"/>
                </a:cxn>
                <a:cxn ang="0">
                  <a:pos x="489" y="1070"/>
                </a:cxn>
              </a:cxnLst>
              <a:rect l="0" t="0" r="r" b="b"/>
              <a:pathLst>
                <a:path w="558" h="1186">
                  <a:moveTo>
                    <a:pt x="474" y="1072"/>
                  </a:moveTo>
                  <a:lnTo>
                    <a:pt x="451" y="1099"/>
                  </a:lnTo>
                  <a:lnTo>
                    <a:pt x="413" y="1108"/>
                  </a:lnTo>
                  <a:lnTo>
                    <a:pt x="365" y="1113"/>
                  </a:lnTo>
                  <a:lnTo>
                    <a:pt x="313" y="1124"/>
                  </a:lnTo>
                  <a:lnTo>
                    <a:pt x="279" y="1146"/>
                  </a:lnTo>
                  <a:lnTo>
                    <a:pt x="268" y="1157"/>
                  </a:lnTo>
                  <a:lnTo>
                    <a:pt x="258" y="1152"/>
                  </a:lnTo>
                  <a:lnTo>
                    <a:pt x="195" y="1104"/>
                  </a:lnTo>
                  <a:lnTo>
                    <a:pt x="114" y="1040"/>
                  </a:lnTo>
                  <a:lnTo>
                    <a:pt x="87" y="1000"/>
                  </a:lnTo>
                  <a:lnTo>
                    <a:pt x="45" y="959"/>
                  </a:lnTo>
                  <a:lnTo>
                    <a:pt x="33" y="927"/>
                  </a:lnTo>
                  <a:lnTo>
                    <a:pt x="0" y="922"/>
                  </a:lnTo>
                  <a:lnTo>
                    <a:pt x="17" y="957"/>
                  </a:lnTo>
                  <a:lnTo>
                    <a:pt x="34" y="991"/>
                  </a:lnTo>
                  <a:lnTo>
                    <a:pt x="87" y="1029"/>
                  </a:lnTo>
                  <a:lnTo>
                    <a:pt x="123" y="1076"/>
                  </a:lnTo>
                  <a:lnTo>
                    <a:pt x="211" y="1131"/>
                  </a:lnTo>
                  <a:lnTo>
                    <a:pt x="265" y="1186"/>
                  </a:lnTo>
                  <a:lnTo>
                    <a:pt x="286" y="1181"/>
                  </a:lnTo>
                  <a:lnTo>
                    <a:pt x="308" y="1154"/>
                  </a:lnTo>
                  <a:lnTo>
                    <a:pt x="338" y="1138"/>
                  </a:lnTo>
                  <a:lnTo>
                    <a:pt x="376" y="1126"/>
                  </a:lnTo>
                  <a:lnTo>
                    <a:pt x="456" y="1119"/>
                  </a:lnTo>
                  <a:lnTo>
                    <a:pt x="480" y="1104"/>
                  </a:lnTo>
                  <a:lnTo>
                    <a:pt x="521" y="1094"/>
                  </a:lnTo>
                  <a:lnTo>
                    <a:pt x="528" y="1076"/>
                  </a:lnTo>
                  <a:lnTo>
                    <a:pt x="515" y="1054"/>
                  </a:lnTo>
                  <a:lnTo>
                    <a:pt x="501" y="1033"/>
                  </a:lnTo>
                  <a:lnTo>
                    <a:pt x="510" y="1006"/>
                  </a:lnTo>
                  <a:lnTo>
                    <a:pt x="521" y="991"/>
                  </a:lnTo>
                  <a:lnTo>
                    <a:pt x="521" y="968"/>
                  </a:lnTo>
                  <a:lnTo>
                    <a:pt x="510" y="932"/>
                  </a:lnTo>
                  <a:lnTo>
                    <a:pt x="505" y="914"/>
                  </a:lnTo>
                  <a:lnTo>
                    <a:pt x="490" y="898"/>
                  </a:lnTo>
                  <a:lnTo>
                    <a:pt x="483" y="879"/>
                  </a:lnTo>
                  <a:lnTo>
                    <a:pt x="490" y="861"/>
                  </a:lnTo>
                  <a:lnTo>
                    <a:pt x="506" y="846"/>
                  </a:lnTo>
                  <a:lnTo>
                    <a:pt x="505" y="823"/>
                  </a:lnTo>
                  <a:lnTo>
                    <a:pt x="496" y="807"/>
                  </a:lnTo>
                  <a:lnTo>
                    <a:pt x="478" y="782"/>
                  </a:lnTo>
                  <a:lnTo>
                    <a:pt x="467" y="769"/>
                  </a:lnTo>
                  <a:lnTo>
                    <a:pt x="472" y="750"/>
                  </a:lnTo>
                  <a:lnTo>
                    <a:pt x="499" y="734"/>
                  </a:lnTo>
                  <a:lnTo>
                    <a:pt x="510" y="712"/>
                  </a:lnTo>
                  <a:lnTo>
                    <a:pt x="506" y="694"/>
                  </a:lnTo>
                  <a:lnTo>
                    <a:pt x="489" y="664"/>
                  </a:lnTo>
                  <a:lnTo>
                    <a:pt x="469" y="626"/>
                  </a:lnTo>
                  <a:lnTo>
                    <a:pt x="462" y="599"/>
                  </a:lnTo>
                  <a:lnTo>
                    <a:pt x="472" y="588"/>
                  </a:lnTo>
                  <a:lnTo>
                    <a:pt x="501" y="578"/>
                  </a:lnTo>
                  <a:lnTo>
                    <a:pt x="517" y="567"/>
                  </a:lnTo>
                  <a:lnTo>
                    <a:pt x="521" y="533"/>
                  </a:lnTo>
                  <a:lnTo>
                    <a:pt x="501" y="494"/>
                  </a:lnTo>
                  <a:lnTo>
                    <a:pt x="505" y="469"/>
                  </a:lnTo>
                  <a:lnTo>
                    <a:pt x="512" y="446"/>
                  </a:lnTo>
                  <a:lnTo>
                    <a:pt x="494" y="419"/>
                  </a:lnTo>
                  <a:lnTo>
                    <a:pt x="478" y="394"/>
                  </a:lnTo>
                  <a:lnTo>
                    <a:pt x="483" y="378"/>
                  </a:lnTo>
                  <a:lnTo>
                    <a:pt x="494" y="362"/>
                  </a:lnTo>
                  <a:lnTo>
                    <a:pt x="494" y="335"/>
                  </a:lnTo>
                  <a:lnTo>
                    <a:pt x="483" y="319"/>
                  </a:lnTo>
                  <a:lnTo>
                    <a:pt x="472" y="306"/>
                  </a:lnTo>
                  <a:lnTo>
                    <a:pt x="474" y="286"/>
                  </a:lnTo>
                  <a:lnTo>
                    <a:pt x="494" y="276"/>
                  </a:lnTo>
                  <a:lnTo>
                    <a:pt x="505" y="265"/>
                  </a:lnTo>
                  <a:lnTo>
                    <a:pt x="499" y="244"/>
                  </a:lnTo>
                  <a:lnTo>
                    <a:pt x="478" y="217"/>
                  </a:lnTo>
                  <a:lnTo>
                    <a:pt x="469" y="193"/>
                  </a:lnTo>
                  <a:lnTo>
                    <a:pt x="467" y="166"/>
                  </a:lnTo>
                  <a:lnTo>
                    <a:pt x="485" y="140"/>
                  </a:lnTo>
                  <a:lnTo>
                    <a:pt x="523" y="98"/>
                  </a:lnTo>
                  <a:lnTo>
                    <a:pt x="542" y="66"/>
                  </a:lnTo>
                  <a:lnTo>
                    <a:pt x="558" y="39"/>
                  </a:lnTo>
                  <a:lnTo>
                    <a:pt x="553" y="12"/>
                  </a:lnTo>
                  <a:lnTo>
                    <a:pt x="539" y="0"/>
                  </a:lnTo>
                  <a:lnTo>
                    <a:pt x="528" y="2"/>
                  </a:lnTo>
                  <a:lnTo>
                    <a:pt x="510" y="23"/>
                  </a:lnTo>
                  <a:lnTo>
                    <a:pt x="523" y="39"/>
                  </a:lnTo>
                  <a:lnTo>
                    <a:pt x="521" y="66"/>
                  </a:lnTo>
                  <a:lnTo>
                    <a:pt x="496" y="113"/>
                  </a:lnTo>
                  <a:lnTo>
                    <a:pt x="463" y="140"/>
                  </a:lnTo>
                  <a:lnTo>
                    <a:pt x="453" y="156"/>
                  </a:lnTo>
                  <a:lnTo>
                    <a:pt x="446" y="177"/>
                  </a:lnTo>
                  <a:lnTo>
                    <a:pt x="442" y="190"/>
                  </a:lnTo>
                  <a:lnTo>
                    <a:pt x="394" y="227"/>
                  </a:lnTo>
                  <a:lnTo>
                    <a:pt x="351" y="252"/>
                  </a:lnTo>
                  <a:lnTo>
                    <a:pt x="345" y="270"/>
                  </a:lnTo>
                  <a:lnTo>
                    <a:pt x="360" y="274"/>
                  </a:lnTo>
                  <a:lnTo>
                    <a:pt x="424" y="227"/>
                  </a:lnTo>
                  <a:lnTo>
                    <a:pt x="456" y="217"/>
                  </a:lnTo>
                  <a:lnTo>
                    <a:pt x="472" y="247"/>
                  </a:lnTo>
                  <a:lnTo>
                    <a:pt x="478" y="260"/>
                  </a:lnTo>
                  <a:lnTo>
                    <a:pt x="462" y="274"/>
                  </a:lnTo>
                  <a:lnTo>
                    <a:pt x="447" y="285"/>
                  </a:lnTo>
                  <a:lnTo>
                    <a:pt x="446" y="303"/>
                  </a:lnTo>
                  <a:lnTo>
                    <a:pt x="451" y="322"/>
                  </a:lnTo>
                  <a:lnTo>
                    <a:pt x="437" y="338"/>
                  </a:lnTo>
                  <a:lnTo>
                    <a:pt x="397" y="356"/>
                  </a:lnTo>
                  <a:lnTo>
                    <a:pt x="338" y="381"/>
                  </a:lnTo>
                  <a:lnTo>
                    <a:pt x="360" y="389"/>
                  </a:lnTo>
                  <a:lnTo>
                    <a:pt x="420" y="365"/>
                  </a:lnTo>
                  <a:lnTo>
                    <a:pt x="469" y="340"/>
                  </a:lnTo>
                  <a:lnTo>
                    <a:pt x="478" y="346"/>
                  </a:lnTo>
                  <a:lnTo>
                    <a:pt x="472" y="362"/>
                  </a:lnTo>
                  <a:lnTo>
                    <a:pt x="456" y="378"/>
                  </a:lnTo>
                  <a:lnTo>
                    <a:pt x="451" y="394"/>
                  </a:lnTo>
                  <a:lnTo>
                    <a:pt x="458" y="415"/>
                  </a:lnTo>
                  <a:lnTo>
                    <a:pt x="478" y="432"/>
                  </a:lnTo>
                  <a:lnTo>
                    <a:pt x="478" y="446"/>
                  </a:lnTo>
                  <a:lnTo>
                    <a:pt x="446" y="453"/>
                  </a:lnTo>
                  <a:lnTo>
                    <a:pt x="419" y="489"/>
                  </a:lnTo>
                  <a:lnTo>
                    <a:pt x="386" y="510"/>
                  </a:lnTo>
                  <a:lnTo>
                    <a:pt x="343" y="522"/>
                  </a:lnTo>
                  <a:lnTo>
                    <a:pt x="340" y="533"/>
                  </a:lnTo>
                  <a:lnTo>
                    <a:pt x="367" y="529"/>
                  </a:lnTo>
                  <a:lnTo>
                    <a:pt x="424" y="510"/>
                  </a:lnTo>
                  <a:lnTo>
                    <a:pt x="446" y="494"/>
                  </a:lnTo>
                  <a:lnTo>
                    <a:pt x="458" y="478"/>
                  </a:lnTo>
                  <a:lnTo>
                    <a:pt x="478" y="475"/>
                  </a:lnTo>
                  <a:lnTo>
                    <a:pt x="478" y="494"/>
                  </a:lnTo>
                  <a:lnTo>
                    <a:pt x="490" y="512"/>
                  </a:lnTo>
                  <a:lnTo>
                    <a:pt x="501" y="533"/>
                  </a:lnTo>
                  <a:lnTo>
                    <a:pt x="494" y="549"/>
                  </a:lnTo>
                  <a:lnTo>
                    <a:pt x="469" y="560"/>
                  </a:lnTo>
                  <a:lnTo>
                    <a:pt x="446" y="567"/>
                  </a:lnTo>
                  <a:lnTo>
                    <a:pt x="429" y="583"/>
                  </a:lnTo>
                  <a:lnTo>
                    <a:pt x="356" y="605"/>
                  </a:lnTo>
                  <a:lnTo>
                    <a:pt x="302" y="624"/>
                  </a:lnTo>
                  <a:lnTo>
                    <a:pt x="281" y="635"/>
                  </a:lnTo>
                  <a:lnTo>
                    <a:pt x="297" y="648"/>
                  </a:lnTo>
                  <a:lnTo>
                    <a:pt x="329" y="640"/>
                  </a:lnTo>
                  <a:lnTo>
                    <a:pt x="394" y="615"/>
                  </a:lnTo>
                  <a:lnTo>
                    <a:pt x="437" y="603"/>
                  </a:lnTo>
                  <a:lnTo>
                    <a:pt x="447" y="621"/>
                  </a:lnTo>
                  <a:lnTo>
                    <a:pt x="458" y="653"/>
                  </a:lnTo>
                  <a:lnTo>
                    <a:pt x="478" y="680"/>
                  </a:lnTo>
                  <a:lnTo>
                    <a:pt x="480" y="701"/>
                  </a:lnTo>
                  <a:lnTo>
                    <a:pt x="478" y="721"/>
                  </a:lnTo>
                  <a:lnTo>
                    <a:pt x="456" y="728"/>
                  </a:lnTo>
                  <a:lnTo>
                    <a:pt x="419" y="737"/>
                  </a:lnTo>
                  <a:lnTo>
                    <a:pt x="370" y="759"/>
                  </a:lnTo>
                  <a:lnTo>
                    <a:pt x="300" y="769"/>
                  </a:lnTo>
                  <a:lnTo>
                    <a:pt x="274" y="782"/>
                  </a:lnTo>
                  <a:lnTo>
                    <a:pt x="292" y="791"/>
                  </a:lnTo>
                  <a:lnTo>
                    <a:pt x="354" y="782"/>
                  </a:lnTo>
                  <a:lnTo>
                    <a:pt x="397" y="766"/>
                  </a:lnTo>
                  <a:lnTo>
                    <a:pt x="426" y="755"/>
                  </a:lnTo>
                  <a:lnTo>
                    <a:pt x="451" y="750"/>
                  </a:lnTo>
                  <a:lnTo>
                    <a:pt x="447" y="769"/>
                  </a:lnTo>
                  <a:lnTo>
                    <a:pt x="458" y="796"/>
                  </a:lnTo>
                  <a:lnTo>
                    <a:pt x="474" y="812"/>
                  </a:lnTo>
                  <a:lnTo>
                    <a:pt x="478" y="830"/>
                  </a:lnTo>
                  <a:lnTo>
                    <a:pt x="478" y="846"/>
                  </a:lnTo>
                  <a:lnTo>
                    <a:pt x="456" y="855"/>
                  </a:lnTo>
                  <a:lnTo>
                    <a:pt x="415" y="857"/>
                  </a:lnTo>
                  <a:lnTo>
                    <a:pt x="386" y="866"/>
                  </a:lnTo>
                  <a:lnTo>
                    <a:pt x="322" y="888"/>
                  </a:lnTo>
                  <a:lnTo>
                    <a:pt x="286" y="889"/>
                  </a:lnTo>
                  <a:lnTo>
                    <a:pt x="274" y="905"/>
                  </a:lnTo>
                  <a:lnTo>
                    <a:pt x="290" y="911"/>
                  </a:lnTo>
                  <a:lnTo>
                    <a:pt x="322" y="904"/>
                  </a:lnTo>
                  <a:lnTo>
                    <a:pt x="370" y="889"/>
                  </a:lnTo>
                  <a:lnTo>
                    <a:pt x="397" y="879"/>
                  </a:lnTo>
                  <a:lnTo>
                    <a:pt x="431" y="871"/>
                  </a:lnTo>
                  <a:lnTo>
                    <a:pt x="458" y="873"/>
                  </a:lnTo>
                  <a:lnTo>
                    <a:pt x="467" y="873"/>
                  </a:lnTo>
                  <a:lnTo>
                    <a:pt x="467" y="898"/>
                  </a:lnTo>
                  <a:lnTo>
                    <a:pt x="474" y="911"/>
                  </a:lnTo>
                  <a:lnTo>
                    <a:pt x="426" y="922"/>
                  </a:lnTo>
                  <a:lnTo>
                    <a:pt x="383" y="954"/>
                  </a:lnTo>
                  <a:lnTo>
                    <a:pt x="335" y="970"/>
                  </a:lnTo>
                  <a:lnTo>
                    <a:pt x="302" y="975"/>
                  </a:lnTo>
                  <a:lnTo>
                    <a:pt x="275" y="990"/>
                  </a:lnTo>
                  <a:lnTo>
                    <a:pt x="286" y="1000"/>
                  </a:lnTo>
                  <a:lnTo>
                    <a:pt x="313" y="991"/>
                  </a:lnTo>
                  <a:lnTo>
                    <a:pt x="343" y="981"/>
                  </a:lnTo>
                  <a:lnTo>
                    <a:pt x="378" y="975"/>
                  </a:lnTo>
                  <a:lnTo>
                    <a:pt x="408" y="957"/>
                  </a:lnTo>
                  <a:lnTo>
                    <a:pt x="424" y="941"/>
                  </a:lnTo>
                  <a:lnTo>
                    <a:pt x="446" y="938"/>
                  </a:lnTo>
                  <a:lnTo>
                    <a:pt x="472" y="938"/>
                  </a:lnTo>
                  <a:lnTo>
                    <a:pt x="480" y="941"/>
                  </a:lnTo>
                  <a:lnTo>
                    <a:pt x="489" y="959"/>
                  </a:lnTo>
                  <a:lnTo>
                    <a:pt x="494" y="981"/>
                  </a:lnTo>
                  <a:lnTo>
                    <a:pt x="489" y="1000"/>
                  </a:lnTo>
                  <a:lnTo>
                    <a:pt x="478" y="1011"/>
                  </a:lnTo>
                  <a:lnTo>
                    <a:pt x="469" y="1038"/>
                  </a:lnTo>
                  <a:lnTo>
                    <a:pt x="478" y="1049"/>
                  </a:lnTo>
                  <a:lnTo>
                    <a:pt x="489" y="1060"/>
                  </a:lnTo>
                  <a:lnTo>
                    <a:pt x="489" y="1070"/>
                  </a:lnTo>
                  <a:lnTo>
                    <a:pt x="474" y="10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4" name="Freeform 1128"/>
            <p:cNvSpPr>
              <a:spLocks/>
            </p:cNvSpPr>
            <p:nvPr/>
          </p:nvSpPr>
          <p:spPr bwMode="auto">
            <a:xfrm>
              <a:off x="642" y="2589"/>
              <a:ext cx="161" cy="53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64" y="41"/>
                </a:cxn>
                <a:cxn ang="0">
                  <a:pos x="89" y="27"/>
                </a:cxn>
                <a:cxn ang="0">
                  <a:pos x="110" y="11"/>
                </a:cxn>
                <a:cxn ang="0">
                  <a:pos x="150" y="0"/>
                </a:cxn>
                <a:cxn ang="0">
                  <a:pos x="161" y="11"/>
                </a:cxn>
                <a:cxn ang="0">
                  <a:pos x="144" y="16"/>
                </a:cxn>
                <a:cxn ang="0">
                  <a:pos x="116" y="31"/>
                </a:cxn>
                <a:cxn ang="0">
                  <a:pos x="101" y="41"/>
                </a:cxn>
                <a:cxn ang="0">
                  <a:pos x="75" y="48"/>
                </a:cxn>
                <a:cxn ang="0">
                  <a:pos x="35" y="52"/>
                </a:cxn>
                <a:cxn ang="0">
                  <a:pos x="3" y="53"/>
                </a:cxn>
                <a:cxn ang="0">
                  <a:pos x="0" y="43"/>
                </a:cxn>
              </a:cxnLst>
              <a:rect l="0" t="0" r="r" b="b"/>
              <a:pathLst>
                <a:path w="161" h="53">
                  <a:moveTo>
                    <a:pt x="0" y="43"/>
                  </a:moveTo>
                  <a:lnTo>
                    <a:pt x="64" y="41"/>
                  </a:lnTo>
                  <a:lnTo>
                    <a:pt x="89" y="27"/>
                  </a:lnTo>
                  <a:lnTo>
                    <a:pt x="110" y="11"/>
                  </a:lnTo>
                  <a:lnTo>
                    <a:pt x="150" y="0"/>
                  </a:lnTo>
                  <a:lnTo>
                    <a:pt x="161" y="11"/>
                  </a:lnTo>
                  <a:lnTo>
                    <a:pt x="144" y="16"/>
                  </a:lnTo>
                  <a:lnTo>
                    <a:pt x="116" y="31"/>
                  </a:lnTo>
                  <a:lnTo>
                    <a:pt x="101" y="41"/>
                  </a:lnTo>
                  <a:lnTo>
                    <a:pt x="75" y="48"/>
                  </a:lnTo>
                  <a:lnTo>
                    <a:pt x="35" y="52"/>
                  </a:lnTo>
                  <a:lnTo>
                    <a:pt x="3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5" name="Freeform 1129"/>
            <p:cNvSpPr>
              <a:spLocks/>
            </p:cNvSpPr>
            <p:nvPr/>
          </p:nvSpPr>
          <p:spPr bwMode="auto">
            <a:xfrm>
              <a:off x="394" y="1430"/>
              <a:ext cx="469" cy="255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71" y="32"/>
                </a:cxn>
                <a:cxn ang="0">
                  <a:pos x="130" y="35"/>
                </a:cxn>
                <a:cxn ang="0">
                  <a:pos x="168" y="35"/>
                </a:cxn>
                <a:cxn ang="0">
                  <a:pos x="198" y="27"/>
                </a:cxn>
                <a:cxn ang="0">
                  <a:pos x="247" y="13"/>
                </a:cxn>
                <a:cxn ang="0">
                  <a:pos x="270" y="0"/>
                </a:cxn>
                <a:cxn ang="0">
                  <a:pos x="302" y="18"/>
                </a:cxn>
                <a:cxn ang="0">
                  <a:pos x="354" y="55"/>
                </a:cxn>
                <a:cxn ang="0">
                  <a:pos x="392" y="81"/>
                </a:cxn>
                <a:cxn ang="0">
                  <a:pos x="440" y="115"/>
                </a:cxn>
                <a:cxn ang="0">
                  <a:pos x="469" y="141"/>
                </a:cxn>
                <a:cxn ang="0">
                  <a:pos x="442" y="164"/>
                </a:cxn>
                <a:cxn ang="0">
                  <a:pos x="415" y="189"/>
                </a:cxn>
                <a:cxn ang="0">
                  <a:pos x="372" y="207"/>
                </a:cxn>
                <a:cxn ang="0">
                  <a:pos x="327" y="226"/>
                </a:cxn>
                <a:cxn ang="0">
                  <a:pos x="286" y="242"/>
                </a:cxn>
                <a:cxn ang="0">
                  <a:pos x="248" y="248"/>
                </a:cxn>
                <a:cxn ang="0">
                  <a:pos x="209" y="255"/>
                </a:cxn>
                <a:cxn ang="0">
                  <a:pos x="160" y="221"/>
                </a:cxn>
                <a:cxn ang="0">
                  <a:pos x="123" y="191"/>
                </a:cxn>
                <a:cxn ang="0">
                  <a:pos x="80" y="153"/>
                </a:cxn>
                <a:cxn ang="0">
                  <a:pos x="44" y="115"/>
                </a:cxn>
                <a:cxn ang="0">
                  <a:pos x="17" y="89"/>
                </a:cxn>
                <a:cxn ang="0">
                  <a:pos x="0" y="51"/>
                </a:cxn>
                <a:cxn ang="0">
                  <a:pos x="15" y="29"/>
                </a:cxn>
              </a:cxnLst>
              <a:rect l="0" t="0" r="r" b="b"/>
              <a:pathLst>
                <a:path w="469" h="255">
                  <a:moveTo>
                    <a:pt x="15" y="29"/>
                  </a:moveTo>
                  <a:lnTo>
                    <a:pt x="71" y="32"/>
                  </a:lnTo>
                  <a:lnTo>
                    <a:pt x="130" y="35"/>
                  </a:lnTo>
                  <a:lnTo>
                    <a:pt x="168" y="35"/>
                  </a:lnTo>
                  <a:lnTo>
                    <a:pt x="198" y="27"/>
                  </a:lnTo>
                  <a:lnTo>
                    <a:pt x="247" y="13"/>
                  </a:lnTo>
                  <a:lnTo>
                    <a:pt x="270" y="0"/>
                  </a:lnTo>
                  <a:lnTo>
                    <a:pt x="302" y="18"/>
                  </a:lnTo>
                  <a:lnTo>
                    <a:pt x="354" y="55"/>
                  </a:lnTo>
                  <a:lnTo>
                    <a:pt x="392" y="81"/>
                  </a:lnTo>
                  <a:lnTo>
                    <a:pt x="440" y="115"/>
                  </a:lnTo>
                  <a:lnTo>
                    <a:pt x="469" y="141"/>
                  </a:lnTo>
                  <a:lnTo>
                    <a:pt x="442" y="164"/>
                  </a:lnTo>
                  <a:lnTo>
                    <a:pt x="415" y="189"/>
                  </a:lnTo>
                  <a:lnTo>
                    <a:pt x="372" y="207"/>
                  </a:lnTo>
                  <a:lnTo>
                    <a:pt x="327" y="226"/>
                  </a:lnTo>
                  <a:lnTo>
                    <a:pt x="286" y="242"/>
                  </a:lnTo>
                  <a:lnTo>
                    <a:pt x="248" y="248"/>
                  </a:lnTo>
                  <a:lnTo>
                    <a:pt x="209" y="255"/>
                  </a:lnTo>
                  <a:lnTo>
                    <a:pt x="160" y="221"/>
                  </a:lnTo>
                  <a:lnTo>
                    <a:pt x="123" y="191"/>
                  </a:lnTo>
                  <a:lnTo>
                    <a:pt x="80" y="153"/>
                  </a:lnTo>
                  <a:lnTo>
                    <a:pt x="44" y="115"/>
                  </a:lnTo>
                  <a:lnTo>
                    <a:pt x="17" y="89"/>
                  </a:lnTo>
                  <a:lnTo>
                    <a:pt x="0" y="51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6" name="Freeform 1130"/>
            <p:cNvSpPr>
              <a:spLocks/>
            </p:cNvSpPr>
            <p:nvPr/>
          </p:nvSpPr>
          <p:spPr bwMode="auto">
            <a:xfrm>
              <a:off x="382" y="1422"/>
              <a:ext cx="507" cy="297"/>
            </a:xfrm>
            <a:custGeom>
              <a:avLst/>
              <a:gdLst/>
              <a:ahLst/>
              <a:cxnLst>
                <a:cxn ang="0">
                  <a:pos x="249" y="254"/>
                </a:cxn>
                <a:cxn ang="0">
                  <a:pos x="329" y="232"/>
                </a:cxn>
                <a:cxn ang="0">
                  <a:pos x="394" y="204"/>
                </a:cxn>
                <a:cxn ang="0">
                  <a:pos x="441" y="171"/>
                </a:cxn>
                <a:cxn ang="0">
                  <a:pos x="459" y="152"/>
                </a:cxn>
                <a:cxn ang="0">
                  <a:pos x="392" y="91"/>
                </a:cxn>
                <a:cxn ang="0">
                  <a:pos x="338" y="58"/>
                </a:cxn>
                <a:cxn ang="0">
                  <a:pos x="286" y="25"/>
                </a:cxn>
                <a:cxn ang="0">
                  <a:pos x="276" y="25"/>
                </a:cxn>
                <a:cxn ang="0">
                  <a:pos x="243" y="36"/>
                </a:cxn>
                <a:cxn ang="0">
                  <a:pos x="200" y="49"/>
                </a:cxn>
                <a:cxn ang="0">
                  <a:pos x="123" y="55"/>
                </a:cxn>
                <a:cxn ang="0">
                  <a:pos x="48" y="53"/>
                </a:cxn>
                <a:cxn ang="0">
                  <a:pos x="28" y="55"/>
                </a:cxn>
                <a:cxn ang="0">
                  <a:pos x="28" y="69"/>
                </a:cxn>
                <a:cxn ang="0">
                  <a:pos x="44" y="91"/>
                </a:cxn>
                <a:cxn ang="0">
                  <a:pos x="75" y="130"/>
                </a:cxn>
                <a:cxn ang="0">
                  <a:pos x="114" y="162"/>
                </a:cxn>
                <a:cxn ang="0">
                  <a:pos x="162" y="209"/>
                </a:cxn>
                <a:cxn ang="0">
                  <a:pos x="209" y="243"/>
                </a:cxn>
                <a:cxn ang="0">
                  <a:pos x="238" y="263"/>
                </a:cxn>
                <a:cxn ang="0">
                  <a:pos x="247" y="284"/>
                </a:cxn>
                <a:cxn ang="0">
                  <a:pos x="236" y="297"/>
                </a:cxn>
                <a:cxn ang="0">
                  <a:pos x="220" y="290"/>
                </a:cxn>
                <a:cxn ang="0">
                  <a:pos x="173" y="247"/>
                </a:cxn>
                <a:cxn ang="0">
                  <a:pos x="114" y="198"/>
                </a:cxn>
                <a:cxn ang="0">
                  <a:pos x="71" y="162"/>
                </a:cxn>
                <a:cxn ang="0">
                  <a:pos x="42" y="130"/>
                </a:cxn>
                <a:cxn ang="0">
                  <a:pos x="17" y="96"/>
                </a:cxn>
                <a:cxn ang="0">
                  <a:pos x="5" y="74"/>
                </a:cxn>
                <a:cxn ang="0">
                  <a:pos x="0" y="49"/>
                </a:cxn>
                <a:cxn ang="0">
                  <a:pos x="7" y="32"/>
                </a:cxn>
                <a:cxn ang="0">
                  <a:pos x="26" y="25"/>
                </a:cxn>
                <a:cxn ang="0">
                  <a:pos x="58" y="27"/>
                </a:cxn>
                <a:cxn ang="0">
                  <a:pos x="119" y="36"/>
                </a:cxn>
                <a:cxn ang="0">
                  <a:pos x="171" y="36"/>
                </a:cxn>
                <a:cxn ang="0">
                  <a:pos x="209" y="25"/>
                </a:cxn>
                <a:cxn ang="0">
                  <a:pos x="252" y="16"/>
                </a:cxn>
                <a:cxn ang="0">
                  <a:pos x="270" y="0"/>
                </a:cxn>
                <a:cxn ang="0">
                  <a:pos x="290" y="0"/>
                </a:cxn>
                <a:cxn ang="0">
                  <a:pos x="335" y="27"/>
                </a:cxn>
                <a:cxn ang="0">
                  <a:pos x="383" y="65"/>
                </a:cxn>
                <a:cxn ang="0">
                  <a:pos x="435" y="98"/>
                </a:cxn>
                <a:cxn ang="0">
                  <a:pos x="464" y="119"/>
                </a:cxn>
                <a:cxn ang="0">
                  <a:pos x="494" y="139"/>
                </a:cxn>
                <a:cxn ang="0">
                  <a:pos x="507" y="146"/>
                </a:cxn>
                <a:cxn ang="0">
                  <a:pos x="500" y="161"/>
                </a:cxn>
                <a:cxn ang="0">
                  <a:pos x="478" y="173"/>
                </a:cxn>
                <a:cxn ang="0">
                  <a:pos x="453" y="195"/>
                </a:cxn>
                <a:cxn ang="0">
                  <a:pos x="430" y="204"/>
                </a:cxn>
                <a:cxn ang="0">
                  <a:pos x="387" y="222"/>
                </a:cxn>
                <a:cxn ang="0">
                  <a:pos x="356" y="236"/>
                </a:cxn>
                <a:cxn ang="0">
                  <a:pos x="322" y="257"/>
                </a:cxn>
                <a:cxn ang="0">
                  <a:pos x="286" y="263"/>
                </a:cxn>
                <a:cxn ang="0">
                  <a:pos x="258" y="265"/>
                </a:cxn>
                <a:cxn ang="0">
                  <a:pos x="249" y="254"/>
                </a:cxn>
              </a:cxnLst>
              <a:rect l="0" t="0" r="r" b="b"/>
              <a:pathLst>
                <a:path w="507" h="297">
                  <a:moveTo>
                    <a:pt x="249" y="254"/>
                  </a:moveTo>
                  <a:lnTo>
                    <a:pt x="329" y="232"/>
                  </a:lnTo>
                  <a:lnTo>
                    <a:pt x="394" y="204"/>
                  </a:lnTo>
                  <a:lnTo>
                    <a:pt x="441" y="171"/>
                  </a:lnTo>
                  <a:lnTo>
                    <a:pt x="459" y="152"/>
                  </a:lnTo>
                  <a:lnTo>
                    <a:pt x="392" y="91"/>
                  </a:lnTo>
                  <a:lnTo>
                    <a:pt x="338" y="58"/>
                  </a:lnTo>
                  <a:lnTo>
                    <a:pt x="286" y="25"/>
                  </a:lnTo>
                  <a:lnTo>
                    <a:pt x="276" y="25"/>
                  </a:lnTo>
                  <a:lnTo>
                    <a:pt x="243" y="36"/>
                  </a:lnTo>
                  <a:lnTo>
                    <a:pt x="200" y="49"/>
                  </a:lnTo>
                  <a:lnTo>
                    <a:pt x="123" y="55"/>
                  </a:lnTo>
                  <a:lnTo>
                    <a:pt x="48" y="53"/>
                  </a:lnTo>
                  <a:lnTo>
                    <a:pt x="28" y="55"/>
                  </a:lnTo>
                  <a:lnTo>
                    <a:pt x="28" y="69"/>
                  </a:lnTo>
                  <a:lnTo>
                    <a:pt x="44" y="91"/>
                  </a:lnTo>
                  <a:lnTo>
                    <a:pt x="75" y="130"/>
                  </a:lnTo>
                  <a:lnTo>
                    <a:pt x="114" y="162"/>
                  </a:lnTo>
                  <a:lnTo>
                    <a:pt x="162" y="209"/>
                  </a:lnTo>
                  <a:lnTo>
                    <a:pt x="209" y="243"/>
                  </a:lnTo>
                  <a:lnTo>
                    <a:pt x="238" y="263"/>
                  </a:lnTo>
                  <a:lnTo>
                    <a:pt x="247" y="284"/>
                  </a:lnTo>
                  <a:lnTo>
                    <a:pt x="236" y="297"/>
                  </a:lnTo>
                  <a:lnTo>
                    <a:pt x="220" y="290"/>
                  </a:lnTo>
                  <a:lnTo>
                    <a:pt x="173" y="247"/>
                  </a:lnTo>
                  <a:lnTo>
                    <a:pt x="114" y="198"/>
                  </a:lnTo>
                  <a:lnTo>
                    <a:pt x="71" y="162"/>
                  </a:lnTo>
                  <a:lnTo>
                    <a:pt x="42" y="130"/>
                  </a:lnTo>
                  <a:lnTo>
                    <a:pt x="17" y="96"/>
                  </a:lnTo>
                  <a:lnTo>
                    <a:pt x="5" y="74"/>
                  </a:lnTo>
                  <a:lnTo>
                    <a:pt x="0" y="49"/>
                  </a:lnTo>
                  <a:lnTo>
                    <a:pt x="7" y="32"/>
                  </a:lnTo>
                  <a:lnTo>
                    <a:pt x="26" y="25"/>
                  </a:lnTo>
                  <a:lnTo>
                    <a:pt x="58" y="27"/>
                  </a:lnTo>
                  <a:lnTo>
                    <a:pt x="119" y="36"/>
                  </a:lnTo>
                  <a:lnTo>
                    <a:pt x="171" y="36"/>
                  </a:lnTo>
                  <a:lnTo>
                    <a:pt x="209" y="25"/>
                  </a:lnTo>
                  <a:lnTo>
                    <a:pt x="252" y="16"/>
                  </a:lnTo>
                  <a:lnTo>
                    <a:pt x="270" y="0"/>
                  </a:lnTo>
                  <a:lnTo>
                    <a:pt x="290" y="0"/>
                  </a:lnTo>
                  <a:lnTo>
                    <a:pt x="335" y="27"/>
                  </a:lnTo>
                  <a:lnTo>
                    <a:pt x="383" y="65"/>
                  </a:lnTo>
                  <a:lnTo>
                    <a:pt x="435" y="98"/>
                  </a:lnTo>
                  <a:lnTo>
                    <a:pt x="464" y="119"/>
                  </a:lnTo>
                  <a:lnTo>
                    <a:pt x="494" y="139"/>
                  </a:lnTo>
                  <a:lnTo>
                    <a:pt x="507" y="146"/>
                  </a:lnTo>
                  <a:lnTo>
                    <a:pt x="500" y="161"/>
                  </a:lnTo>
                  <a:lnTo>
                    <a:pt x="478" y="173"/>
                  </a:lnTo>
                  <a:lnTo>
                    <a:pt x="453" y="195"/>
                  </a:lnTo>
                  <a:lnTo>
                    <a:pt x="430" y="204"/>
                  </a:lnTo>
                  <a:lnTo>
                    <a:pt x="387" y="222"/>
                  </a:lnTo>
                  <a:lnTo>
                    <a:pt x="356" y="236"/>
                  </a:lnTo>
                  <a:lnTo>
                    <a:pt x="322" y="257"/>
                  </a:lnTo>
                  <a:lnTo>
                    <a:pt x="286" y="263"/>
                  </a:lnTo>
                  <a:lnTo>
                    <a:pt x="258" y="265"/>
                  </a:lnTo>
                  <a:lnTo>
                    <a:pt x="249" y="2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6187" name="Freeform 1131"/>
            <p:cNvSpPr>
              <a:spLocks/>
            </p:cNvSpPr>
            <p:nvPr/>
          </p:nvSpPr>
          <p:spPr bwMode="auto">
            <a:xfrm>
              <a:off x="669" y="1647"/>
              <a:ext cx="160" cy="102"/>
            </a:xfrm>
            <a:custGeom>
              <a:avLst/>
              <a:gdLst/>
              <a:ahLst/>
              <a:cxnLst>
                <a:cxn ang="0">
                  <a:pos x="135" y="12"/>
                </a:cxn>
                <a:cxn ang="0">
                  <a:pos x="101" y="39"/>
                </a:cxn>
                <a:cxn ang="0">
                  <a:pos x="70" y="64"/>
                </a:cxn>
                <a:cxn ang="0">
                  <a:pos x="25" y="80"/>
                </a:cxn>
                <a:cxn ang="0">
                  <a:pos x="0" y="88"/>
                </a:cxn>
                <a:cxn ang="0">
                  <a:pos x="20" y="102"/>
                </a:cxn>
                <a:cxn ang="0">
                  <a:pos x="52" y="97"/>
                </a:cxn>
                <a:cxn ang="0">
                  <a:pos x="102" y="64"/>
                </a:cxn>
                <a:cxn ang="0">
                  <a:pos x="160" y="0"/>
                </a:cxn>
                <a:cxn ang="0">
                  <a:pos x="135" y="12"/>
                </a:cxn>
              </a:cxnLst>
              <a:rect l="0" t="0" r="r" b="b"/>
              <a:pathLst>
                <a:path w="160" h="102">
                  <a:moveTo>
                    <a:pt x="135" y="12"/>
                  </a:moveTo>
                  <a:lnTo>
                    <a:pt x="101" y="39"/>
                  </a:lnTo>
                  <a:lnTo>
                    <a:pt x="70" y="64"/>
                  </a:lnTo>
                  <a:lnTo>
                    <a:pt x="25" y="80"/>
                  </a:lnTo>
                  <a:lnTo>
                    <a:pt x="0" y="88"/>
                  </a:lnTo>
                  <a:lnTo>
                    <a:pt x="20" y="102"/>
                  </a:lnTo>
                  <a:lnTo>
                    <a:pt x="52" y="97"/>
                  </a:lnTo>
                  <a:lnTo>
                    <a:pt x="102" y="64"/>
                  </a:lnTo>
                  <a:lnTo>
                    <a:pt x="160" y="0"/>
                  </a:lnTo>
                  <a:lnTo>
                    <a:pt x="135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6188" name="Text Box 1132"/>
          <p:cNvSpPr txBox="1">
            <a:spLocks noChangeArrowheads="1"/>
          </p:cNvSpPr>
          <p:nvPr/>
        </p:nvSpPr>
        <p:spPr bwMode="auto">
          <a:xfrm>
            <a:off x="3173186" y="4563072"/>
            <a:ext cx="1480457" cy="7972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 eaLnBrk="0" hangingPunct="0"/>
            <a:r>
              <a:rPr lang="fr-FR" sz="4500" b="1" dirty="0">
                <a:latin typeface="Times New Roman" pitchFamily="18" charset="0"/>
              </a:rPr>
              <a:t>3</a:t>
            </a:r>
            <a:r>
              <a:rPr lang="fr-FR" sz="3200" b="1" dirty="0">
                <a:latin typeface="Times New Roman" pitchFamily="18" charset="0"/>
              </a:rPr>
              <a:t> ans</a:t>
            </a:r>
          </a:p>
        </p:txBody>
      </p:sp>
      <p:sp>
        <p:nvSpPr>
          <p:cNvPr id="99" name="Espace réservé du numéro de diapositive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309257" y="837605"/>
            <a:ext cx="5834743" cy="556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774" tIns="51888" rIns="103774" bIns="51888">
            <a:spAutoFit/>
          </a:bodyPr>
          <a:lstStyle/>
          <a:p>
            <a:pPr algn="ctr"/>
            <a:r>
              <a:rPr lang="fr-FR" sz="4100" dirty="0">
                <a:latin typeface="Tahoma" charset="0"/>
              </a:rPr>
              <a:t>Il faut </a:t>
            </a:r>
          </a:p>
          <a:p>
            <a:pPr algn="ctr"/>
            <a:r>
              <a:rPr lang="fr-FR" sz="4100" b="1" dirty="0">
                <a:latin typeface="Tahoma" charset="0"/>
              </a:rPr>
              <a:t>Choisir </a:t>
            </a:r>
            <a:r>
              <a:rPr lang="fr-FR" sz="4100" b="1" dirty="0">
                <a:solidFill>
                  <a:schemeClr val="hlink"/>
                </a:solidFill>
                <a:latin typeface="Tahoma" charset="0"/>
              </a:rPr>
              <a:t>sa</a:t>
            </a:r>
            <a:r>
              <a:rPr lang="fr-FR" sz="4100" b="1" dirty="0">
                <a:latin typeface="Tahoma" charset="0"/>
              </a:rPr>
              <a:t> voie</a:t>
            </a:r>
          </a:p>
          <a:p>
            <a:pPr algn="ctr"/>
            <a:r>
              <a:rPr lang="fr-FR" sz="4100" dirty="0">
                <a:latin typeface="Tahoma" charset="0"/>
              </a:rPr>
              <a:t>et non pas</a:t>
            </a:r>
          </a:p>
          <a:p>
            <a:pPr algn="ctr"/>
            <a:r>
              <a:rPr lang="fr-FR" sz="4100" dirty="0">
                <a:latin typeface="Tahoma" charset="0"/>
              </a:rPr>
              <a:t>suivre les copains !</a:t>
            </a:r>
          </a:p>
          <a:p>
            <a:pPr algn="ctr"/>
            <a:endParaRPr lang="fr-FR" dirty="0">
              <a:latin typeface="Tahoma" charset="0"/>
            </a:endParaRPr>
          </a:p>
          <a:p>
            <a:pPr algn="ctr"/>
            <a:r>
              <a:rPr lang="fr-FR" sz="4100" b="1" dirty="0">
                <a:latin typeface="Tahoma" charset="0"/>
              </a:rPr>
              <a:t>Choisir </a:t>
            </a:r>
            <a:r>
              <a:rPr lang="fr-FR" sz="4100" b="1" dirty="0">
                <a:solidFill>
                  <a:schemeClr val="hlink"/>
                </a:solidFill>
                <a:latin typeface="Tahoma" charset="0"/>
              </a:rPr>
              <a:t>le Bac où on réussira le mieux</a:t>
            </a:r>
          </a:p>
          <a:p>
            <a:pPr algn="ctr"/>
            <a:endParaRPr lang="fr-FR" sz="900" dirty="0">
              <a:latin typeface="Tahoma" charset="0"/>
            </a:endParaRPr>
          </a:p>
          <a:p>
            <a:pPr algn="ctr"/>
            <a:r>
              <a:rPr lang="fr-FR" sz="4100" dirty="0">
                <a:latin typeface="Tahoma" charset="0"/>
              </a:rPr>
              <a:t>pour assurer</a:t>
            </a:r>
          </a:p>
          <a:p>
            <a:pPr algn="ctr"/>
            <a:r>
              <a:rPr lang="fr-FR" sz="4100" b="1" dirty="0">
                <a:latin typeface="Tahoma" charset="0"/>
              </a:rPr>
              <a:t>l’après Bac …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92101" y="350044"/>
            <a:ext cx="4234543" cy="751880"/>
          </a:xfrm>
          <a:solidFill>
            <a:srgbClr val="FFCCFF"/>
          </a:solidFill>
        </p:spPr>
        <p:txBody>
          <a:bodyPr lIns="103794" tIns="51897" rIns="103794" bIns="51897">
            <a:normAutofit fontScale="90000"/>
          </a:bodyPr>
          <a:lstStyle/>
          <a:p>
            <a:r>
              <a:rPr lang="fr-FR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certitudes :</a:t>
            </a:r>
          </a:p>
        </p:txBody>
      </p:sp>
      <p:pic>
        <p:nvPicPr>
          <p:cNvPr id="52297" name="Picture 73" descr="j023451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558" y="2052043"/>
            <a:ext cx="2041071" cy="1993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115787" y="3348634"/>
            <a:ext cx="2222499" cy="3311128"/>
            <a:chOff x="638" y="1997"/>
            <a:chExt cx="1044" cy="1582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1165" y="1997"/>
              <a:ext cx="517" cy="1201"/>
              <a:chOff x="1165" y="1997"/>
              <a:chExt cx="517" cy="1201"/>
            </a:xfrm>
          </p:grpSpPr>
          <p:sp>
            <p:nvSpPr>
              <p:cNvPr id="52281" name="Freeform 57"/>
              <p:cNvSpPr>
                <a:spLocks/>
              </p:cNvSpPr>
              <p:nvPr/>
            </p:nvSpPr>
            <p:spPr bwMode="auto">
              <a:xfrm>
                <a:off x="1368" y="1997"/>
                <a:ext cx="226" cy="300"/>
              </a:xfrm>
              <a:custGeom>
                <a:avLst/>
                <a:gdLst/>
                <a:ahLst/>
                <a:cxnLst>
                  <a:cxn ang="0">
                    <a:pos x="134" y="171"/>
                  </a:cxn>
                  <a:cxn ang="0">
                    <a:pos x="135" y="130"/>
                  </a:cxn>
                  <a:cxn ang="0">
                    <a:pos x="150" y="97"/>
                  </a:cxn>
                  <a:cxn ang="0">
                    <a:pos x="167" y="66"/>
                  </a:cxn>
                  <a:cxn ang="0">
                    <a:pos x="203" y="34"/>
                  </a:cxn>
                  <a:cxn ang="0">
                    <a:pos x="239" y="15"/>
                  </a:cxn>
                  <a:cxn ang="0">
                    <a:pos x="273" y="4"/>
                  </a:cxn>
                  <a:cxn ang="0">
                    <a:pos x="310" y="0"/>
                  </a:cxn>
                  <a:cxn ang="0">
                    <a:pos x="353" y="4"/>
                  </a:cxn>
                  <a:cxn ang="0">
                    <a:pos x="389" y="13"/>
                  </a:cxn>
                  <a:cxn ang="0">
                    <a:pos x="422" y="29"/>
                  </a:cxn>
                  <a:cxn ang="0">
                    <a:pos x="442" y="49"/>
                  </a:cxn>
                  <a:cxn ang="0">
                    <a:pos x="451" y="79"/>
                  </a:cxn>
                  <a:cxn ang="0">
                    <a:pos x="451" y="117"/>
                  </a:cxn>
                  <a:cxn ang="0">
                    <a:pos x="442" y="164"/>
                  </a:cxn>
                  <a:cxn ang="0">
                    <a:pos x="421" y="194"/>
                  </a:cxn>
                  <a:cxn ang="0">
                    <a:pos x="396" y="226"/>
                  </a:cxn>
                  <a:cxn ang="0">
                    <a:pos x="367" y="252"/>
                  </a:cxn>
                  <a:cxn ang="0">
                    <a:pos x="330" y="275"/>
                  </a:cxn>
                  <a:cxn ang="0">
                    <a:pos x="290" y="290"/>
                  </a:cxn>
                  <a:cxn ang="0">
                    <a:pos x="246" y="300"/>
                  </a:cxn>
                  <a:cxn ang="0">
                    <a:pos x="191" y="300"/>
                  </a:cxn>
                  <a:cxn ang="0">
                    <a:pos x="157" y="291"/>
                  </a:cxn>
                  <a:cxn ang="0">
                    <a:pos x="142" y="275"/>
                  </a:cxn>
                  <a:cxn ang="0">
                    <a:pos x="126" y="241"/>
                  </a:cxn>
                  <a:cxn ang="0">
                    <a:pos x="126" y="213"/>
                  </a:cxn>
                  <a:cxn ang="0">
                    <a:pos x="80" y="234"/>
                  </a:cxn>
                  <a:cxn ang="0">
                    <a:pos x="50" y="257"/>
                  </a:cxn>
                  <a:cxn ang="0">
                    <a:pos x="21" y="267"/>
                  </a:cxn>
                  <a:cxn ang="0">
                    <a:pos x="0" y="257"/>
                  </a:cxn>
                  <a:cxn ang="0">
                    <a:pos x="0" y="243"/>
                  </a:cxn>
                  <a:cxn ang="0">
                    <a:pos x="7" y="213"/>
                  </a:cxn>
                  <a:cxn ang="0">
                    <a:pos x="52" y="198"/>
                  </a:cxn>
                  <a:cxn ang="0">
                    <a:pos x="105" y="183"/>
                  </a:cxn>
                  <a:cxn ang="0">
                    <a:pos x="134" y="171"/>
                  </a:cxn>
                </a:cxnLst>
                <a:rect l="0" t="0" r="r" b="b"/>
                <a:pathLst>
                  <a:path w="451" h="300">
                    <a:moveTo>
                      <a:pt x="134" y="171"/>
                    </a:moveTo>
                    <a:lnTo>
                      <a:pt x="135" y="130"/>
                    </a:lnTo>
                    <a:lnTo>
                      <a:pt x="150" y="97"/>
                    </a:lnTo>
                    <a:lnTo>
                      <a:pt x="167" y="66"/>
                    </a:lnTo>
                    <a:lnTo>
                      <a:pt x="203" y="34"/>
                    </a:lnTo>
                    <a:lnTo>
                      <a:pt x="239" y="15"/>
                    </a:lnTo>
                    <a:lnTo>
                      <a:pt x="273" y="4"/>
                    </a:lnTo>
                    <a:lnTo>
                      <a:pt x="310" y="0"/>
                    </a:lnTo>
                    <a:lnTo>
                      <a:pt x="353" y="4"/>
                    </a:lnTo>
                    <a:lnTo>
                      <a:pt x="389" y="13"/>
                    </a:lnTo>
                    <a:lnTo>
                      <a:pt x="422" y="29"/>
                    </a:lnTo>
                    <a:lnTo>
                      <a:pt x="442" y="49"/>
                    </a:lnTo>
                    <a:lnTo>
                      <a:pt x="451" y="79"/>
                    </a:lnTo>
                    <a:lnTo>
                      <a:pt x="451" y="117"/>
                    </a:lnTo>
                    <a:lnTo>
                      <a:pt x="442" y="164"/>
                    </a:lnTo>
                    <a:lnTo>
                      <a:pt x="421" y="194"/>
                    </a:lnTo>
                    <a:lnTo>
                      <a:pt x="396" y="226"/>
                    </a:lnTo>
                    <a:lnTo>
                      <a:pt x="367" y="252"/>
                    </a:lnTo>
                    <a:lnTo>
                      <a:pt x="330" y="275"/>
                    </a:lnTo>
                    <a:lnTo>
                      <a:pt x="290" y="290"/>
                    </a:lnTo>
                    <a:lnTo>
                      <a:pt x="246" y="300"/>
                    </a:lnTo>
                    <a:lnTo>
                      <a:pt x="191" y="300"/>
                    </a:lnTo>
                    <a:lnTo>
                      <a:pt x="157" y="291"/>
                    </a:lnTo>
                    <a:lnTo>
                      <a:pt x="142" y="275"/>
                    </a:lnTo>
                    <a:lnTo>
                      <a:pt x="126" y="241"/>
                    </a:lnTo>
                    <a:lnTo>
                      <a:pt x="126" y="213"/>
                    </a:lnTo>
                    <a:lnTo>
                      <a:pt x="80" y="234"/>
                    </a:lnTo>
                    <a:lnTo>
                      <a:pt x="50" y="257"/>
                    </a:lnTo>
                    <a:lnTo>
                      <a:pt x="21" y="267"/>
                    </a:lnTo>
                    <a:lnTo>
                      <a:pt x="0" y="257"/>
                    </a:lnTo>
                    <a:lnTo>
                      <a:pt x="0" y="243"/>
                    </a:lnTo>
                    <a:lnTo>
                      <a:pt x="7" y="213"/>
                    </a:lnTo>
                    <a:lnTo>
                      <a:pt x="52" y="198"/>
                    </a:lnTo>
                    <a:lnTo>
                      <a:pt x="105" y="183"/>
                    </a:lnTo>
                    <a:lnTo>
                      <a:pt x="134" y="17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2" name="Freeform 58"/>
              <p:cNvSpPr>
                <a:spLocks/>
              </p:cNvSpPr>
              <p:nvPr/>
            </p:nvSpPr>
            <p:spPr bwMode="auto">
              <a:xfrm>
                <a:off x="1437" y="2317"/>
                <a:ext cx="157" cy="485"/>
              </a:xfrm>
              <a:custGeom>
                <a:avLst/>
                <a:gdLst/>
                <a:ahLst/>
                <a:cxnLst>
                  <a:cxn ang="0">
                    <a:pos x="59" y="44"/>
                  </a:cxn>
                  <a:cxn ang="0">
                    <a:pos x="86" y="21"/>
                  </a:cxn>
                  <a:cxn ang="0">
                    <a:pos x="114" y="4"/>
                  </a:cxn>
                  <a:cxn ang="0">
                    <a:pos x="155" y="0"/>
                  </a:cxn>
                  <a:cxn ang="0">
                    <a:pos x="200" y="0"/>
                  </a:cxn>
                  <a:cxn ang="0">
                    <a:pos x="250" y="18"/>
                  </a:cxn>
                  <a:cxn ang="0">
                    <a:pos x="277" y="48"/>
                  </a:cxn>
                  <a:cxn ang="0">
                    <a:pos x="285" y="76"/>
                  </a:cxn>
                  <a:cxn ang="0">
                    <a:pos x="284" y="105"/>
                  </a:cxn>
                  <a:cxn ang="0">
                    <a:pos x="264" y="148"/>
                  </a:cxn>
                  <a:cxn ang="0">
                    <a:pos x="248" y="183"/>
                  </a:cxn>
                  <a:cxn ang="0">
                    <a:pos x="234" y="225"/>
                  </a:cxn>
                  <a:cxn ang="0">
                    <a:pos x="236" y="255"/>
                  </a:cxn>
                  <a:cxn ang="0">
                    <a:pos x="255" y="288"/>
                  </a:cxn>
                  <a:cxn ang="0">
                    <a:pos x="285" y="317"/>
                  </a:cxn>
                  <a:cxn ang="0">
                    <a:pos x="305" y="347"/>
                  </a:cxn>
                  <a:cxn ang="0">
                    <a:pos x="314" y="379"/>
                  </a:cxn>
                  <a:cxn ang="0">
                    <a:pos x="312" y="414"/>
                  </a:cxn>
                  <a:cxn ang="0">
                    <a:pos x="300" y="437"/>
                  </a:cxn>
                  <a:cxn ang="0">
                    <a:pos x="278" y="461"/>
                  </a:cxn>
                  <a:cxn ang="0">
                    <a:pos x="248" y="475"/>
                  </a:cxn>
                  <a:cxn ang="0">
                    <a:pos x="198" y="485"/>
                  </a:cxn>
                  <a:cxn ang="0">
                    <a:pos x="137" y="480"/>
                  </a:cxn>
                  <a:cxn ang="0">
                    <a:pos x="102" y="470"/>
                  </a:cxn>
                  <a:cxn ang="0">
                    <a:pos x="45" y="443"/>
                  </a:cxn>
                  <a:cxn ang="0">
                    <a:pos x="16" y="401"/>
                  </a:cxn>
                  <a:cxn ang="0">
                    <a:pos x="0" y="352"/>
                  </a:cxn>
                  <a:cxn ang="0">
                    <a:pos x="0" y="290"/>
                  </a:cxn>
                  <a:cxn ang="0">
                    <a:pos x="14" y="227"/>
                  </a:cxn>
                  <a:cxn ang="0">
                    <a:pos x="23" y="163"/>
                  </a:cxn>
                  <a:cxn ang="0">
                    <a:pos x="36" y="110"/>
                  </a:cxn>
                  <a:cxn ang="0">
                    <a:pos x="50" y="67"/>
                  </a:cxn>
                  <a:cxn ang="0">
                    <a:pos x="59" y="44"/>
                  </a:cxn>
                </a:cxnLst>
                <a:rect l="0" t="0" r="r" b="b"/>
                <a:pathLst>
                  <a:path w="314" h="485">
                    <a:moveTo>
                      <a:pt x="59" y="44"/>
                    </a:moveTo>
                    <a:lnTo>
                      <a:pt x="86" y="21"/>
                    </a:lnTo>
                    <a:lnTo>
                      <a:pt x="114" y="4"/>
                    </a:lnTo>
                    <a:lnTo>
                      <a:pt x="155" y="0"/>
                    </a:lnTo>
                    <a:lnTo>
                      <a:pt x="200" y="0"/>
                    </a:lnTo>
                    <a:lnTo>
                      <a:pt x="250" y="18"/>
                    </a:lnTo>
                    <a:lnTo>
                      <a:pt x="277" y="48"/>
                    </a:lnTo>
                    <a:lnTo>
                      <a:pt x="285" y="76"/>
                    </a:lnTo>
                    <a:lnTo>
                      <a:pt x="284" y="105"/>
                    </a:lnTo>
                    <a:lnTo>
                      <a:pt x="264" y="148"/>
                    </a:lnTo>
                    <a:lnTo>
                      <a:pt x="248" y="183"/>
                    </a:lnTo>
                    <a:lnTo>
                      <a:pt x="234" y="225"/>
                    </a:lnTo>
                    <a:lnTo>
                      <a:pt x="236" y="255"/>
                    </a:lnTo>
                    <a:lnTo>
                      <a:pt x="255" y="288"/>
                    </a:lnTo>
                    <a:lnTo>
                      <a:pt x="285" y="317"/>
                    </a:lnTo>
                    <a:lnTo>
                      <a:pt x="305" y="347"/>
                    </a:lnTo>
                    <a:lnTo>
                      <a:pt x="314" y="379"/>
                    </a:lnTo>
                    <a:lnTo>
                      <a:pt x="312" y="414"/>
                    </a:lnTo>
                    <a:lnTo>
                      <a:pt x="300" y="437"/>
                    </a:lnTo>
                    <a:lnTo>
                      <a:pt x="278" y="461"/>
                    </a:lnTo>
                    <a:lnTo>
                      <a:pt x="248" y="475"/>
                    </a:lnTo>
                    <a:lnTo>
                      <a:pt x="198" y="485"/>
                    </a:lnTo>
                    <a:lnTo>
                      <a:pt x="137" y="480"/>
                    </a:lnTo>
                    <a:lnTo>
                      <a:pt x="102" y="470"/>
                    </a:lnTo>
                    <a:lnTo>
                      <a:pt x="45" y="443"/>
                    </a:lnTo>
                    <a:lnTo>
                      <a:pt x="16" y="401"/>
                    </a:lnTo>
                    <a:lnTo>
                      <a:pt x="0" y="352"/>
                    </a:lnTo>
                    <a:lnTo>
                      <a:pt x="0" y="290"/>
                    </a:lnTo>
                    <a:lnTo>
                      <a:pt x="14" y="227"/>
                    </a:lnTo>
                    <a:lnTo>
                      <a:pt x="23" y="163"/>
                    </a:lnTo>
                    <a:lnTo>
                      <a:pt x="36" y="110"/>
                    </a:lnTo>
                    <a:lnTo>
                      <a:pt x="50" y="67"/>
                    </a:lnTo>
                    <a:lnTo>
                      <a:pt x="59" y="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3" name="Freeform 59"/>
              <p:cNvSpPr>
                <a:spLocks/>
              </p:cNvSpPr>
              <p:nvPr/>
            </p:nvSpPr>
            <p:spPr bwMode="auto">
              <a:xfrm>
                <a:off x="1528" y="2341"/>
                <a:ext cx="154" cy="425"/>
              </a:xfrm>
              <a:custGeom>
                <a:avLst/>
                <a:gdLst/>
                <a:ahLst/>
                <a:cxnLst>
                  <a:cxn ang="0">
                    <a:pos x="59" y="8"/>
                  </a:cxn>
                  <a:cxn ang="0">
                    <a:pos x="100" y="18"/>
                  </a:cxn>
                  <a:cxn ang="0">
                    <a:pos x="137" y="44"/>
                  </a:cxn>
                  <a:cxn ang="0">
                    <a:pos x="178" y="82"/>
                  </a:cxn>
                  <a:cxn ang="0">
                    <a:pos x="223" y="120"/>
                  </a:cxn>
                  <a:cxn ang="0">
                    <a:pos x="273" y="153"/>
                  </a:cxn>
                  <a:cxn ang="0">
                    <a:pos x="300" y="169"/>
                  </a:cxn>
                  <a:cxn ang="0">
                    <a:pos x="309" y="193"/>
                  </a:cxn>
                  <a:cxn ang="0">
                    <a:pos x="301" y="216"/>
                  </a:cxn>
                  <a:cxn ang="0">
                    <a:pos x="280" y="240"/>
                  </a:cxn>
                  <a:cxn ang="0">
                    <a:pos x="230" y="269"/>
                  </a:cxn>
                  <a:cxn ang="0">
                    <a:pos x="166" y="298"/>
                  </a:cxn>
                  <a:cxn ang="0">
                    <a:pos x="136" y="314"/>
                  </a:cxn>
                  <a:cxn ang="0">
                    <a:pos x="150" y="328"/>
                  </a:cxn>
                  <a:cxn ang="0">
                    <a:pos x="187" y="353"/>
                  </a:cxn>
                  <a:cxn ang="0">
                    <a:pos x="250" y="375"/>
                  </a:cxn>
                  <a:cxn ang="0">
                    <a:pos x="278" y="390"/>
                  </a:cxn>
                  <a:cxn ang="0">
                    <a:pos x="285" y="404"/>
                  </a:cxn>
                  <a:cxn ang="0">
                    <a:pos x="273" y="424"/>
                  </a:cxn>
                  <a:cxn ang="0">
                    <a:pos x="243" y="425"/>
                  </a:cxn>
                  <a:cxn ang="0">
                    <a:pos x="214" y="414"/>
                  </a:cxn>
                  <a:cxn ang="0">
                    <a:pos x="180" y="385"/>
                  </a:cxn>
                  <a:cxn ang="0">
                    <a:pos x="137" y="365"/>
                  </a:cxn>
                  <a:cxn ang="0">
                    <a:pos x="100" y="337"/>
                  </a:cxn>
                  <a:cxn ang="0">
                    <a:pos x="80" y="319"/>
                  </a:cxn>
                  <a:cxn ang="0">
                    <a:pos x="95" y="298"/>
                  </a:cxn>
                  <a:cxn ang="0">
                    <a:pos x="123" y="278"/>
                  </a:cxn>
                  <a:cxn ang="0">
                    <a:pos x="180" y="255"/>
                  </a:cxn>
                  <a:cxn ang="0">
                    <a:pos x="216" y="225"/>
                  </a:cxn>
                  <a:cxn ang="0">
                    <a:pos x="228" y="206"/>
                  </a:cxn>
                  <a:cxn ang="0">
                    <a:pos x="230" y="189"/>
                  </a:cxn>
                  <a:cxn ang="0">
                    <a:pos x="216" y="164"/>
                  </a:cxn>
                  <a:cxn ang="0">
                    <a:pos x="144" y="136"/>
                  </a:cxn>
                  <a:cxn ang="0">
                    <a:pos x="86" y="111"/>
                  </a:cxn>
                  <a:cxn ang="0">
                    <a:pos x="45" y="100"/>
                  </a:cxn>
                  <a:cxn ang="0">
                    <a:pos x="14" y="71"/>
                  </a:cxn>
                  <a:cxn ang="0">
                    <a:pos x="0" y="44"/>
                  </a:cxn>
                  <a:cxn ang="0">
                    <a:pos x="0" y="15"/>
                  </a:cxn>
                  <a:cxn ang="0">
                    <a:pos x="21" y="0"/>
                  </a:cxn>
                  <a:cxn ang="0">
                    <a:pos x="59" y="8"/>
                  </a:cxn>
                </a:cxnLst>
                <a:rect l="0" t="0" r="r" b="b"/>
                <a:pathLst>
                  <a:path w="309" h="425">
                    <a:moveTo>
                      <a:pt x="59" y="8"/>
                    </a:moveTo>
                    <a:lnTo>
                      <a:pt x="100" y="18"/>
                    </a:lnTo>
                    <a:lnTo>
                      <a:pt x="137" y="44"/>
                    </a:lnTo>
                    <a:lnTo>
                      <a:pt x="178" y="82"/>
                    </a:lnTo>
                    <a:lnTo>
                      <a:pt x="223" y="120"/>
                    </a:lnTo>
                    <a:lnTo>
                      <a:pt x="273" y="153"/>
                    </a:lnTo>
                    <a:lnTo>
                      <a:pt x="300" y="169"/>
                    </a:lnTo>
                    <a:lnTo>
                      <a:pt x="309" y="193"/>
                    </a:lnTo>
                    <a:lnTo>
                      <a:pt x="301" y="216"/>
                    </a:lnTo>
                    <a:lnTo>
                      <a:pt x="280" y="240"/>
                    </a:lnTo>
                    <a:lnTo>
                      <a:pt x="230" y="269"/>
                    </a:lnTo>
                    <a:lnTo>
                      <a:pt x="166" y="298"/>
                    </a:lnTo>
                    <a:lnTo>
                      <a:pt x="136" y="314"/>
                    </a:lnTo>
                    <a:lnTo>
                      <a:pt x="150" y="328"/>
                    </a:lnTo>
                    <a:lnTo>
                      <a:pt x="187" y="353"/>
                    </a:lnTo>
                    <a:lnTo>
                      <a:pt x="250" y="375"/>
                    </a:lnTo>
                    <a:lnTo>
                      <a:pt x="278" y="390"/>
                    </a:lnTo>
                    <a:lnTo>
                      <a:pt x="285" y="404"/>
                    </a:lnTo>
                    <a:lnTo>
                      <a:pt x="273" y="424"/>
                    </a:lnTo>
                    <a:lnTo>
                      <a:pt x="243" y="425"/>
                    </a:lnTo>
                    <a:lnTo>
                      <a:pt x="214" y="414"/>
                    </a:lnTo>
                    <a:lnTo>
                      <a:pt x="180" y="385"/>
                    </a:lnTo>
                    <a:lnTo>
                      <a:pt x="137" y="365"/>
                    </a:lnTo>
                    <a:lnTo>
                      <a:pt x="100" y="337"/>
                    </a:lnTo>
                    <a:lnTo>
                      <a:pt x="80" y="319"/>
                    </a:lnTo>
                    <a:lnTo>
                      <a:pt x="95" y="298"/>
                    </a:lnTo>
                    <a:lnTo>
                      <a:pt x="123" y="278"/>
                    </a:lnTo>
                    <a:lnTo>
                      <a:pt x="180" y="255"/>
                    </a:lnTo>
                    <a:lnTo>
                      <a:pt x="216" y="225"/>
                    </a:lnTo>
                    <a:lnTo>
                      <a:pt x="228" y="206"/>
                    </a:lnTo>
                    <a:lnTo>
                      <a:pt x="230" y="189"/>
                    </a:lnTo>
                    <a:lnTo>
                      <a:pt x="216" y="164"/>
                    </a:lnTo>
                    <a:lnTo>
                      <a:pt x="144" y="136"/>
                    </a:lnTo>
                    <a:lnTo>
                      <a:pt x="86" y="111"/>
                    </a:lnTo>
                    <a:lnTo>
                      <a:pt x="45" y="100"/>
                    </a:lnTo>
                    <a:lnTo>
                      <a:pt x="14" y="71"/>
                    </a:lnTo>
                    <a:lnTo>
                      <a:pt x="0" y="44"/>
                    </a:lnTo>
                    <a:lnTo>
                      <a:pt x="0" y="15"/>
                    </a:lnTo>
                    <a:lnTo>
                      <a:pt x="21" y="0"/>
                    </a:lnTo>
                    <a:lnTo>
                      <a:pt x="59" y="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4" name="Freeform 60"/>
              <p:cNvSpPr>
                <a:spLocks/>
              </p:cNvSpPr>
              <p:nvPr/>
            </p:nvSpPr>
            <p:spPr bwMode="auto">
              <a:xfrm>
                <a:off x="1165" y="2345"/>
                <a:ext cx="343" cy="491"/>
              </a:xfrm>
              <a:custGeom>
                <a:avLst/>
                <a:gdLst/>
                <a:ahLst/>
                <a:cxnLst>
                  <a:cxn ang="0">
                    <a:pos x="533" y="78"/>
                  </a:cxn>
                  <a:cxn ang="0">
                    <a:pos x="583" y="26"/>
                  </a:cxn>
                  <a:cxn ang="0">
                    <a:pos x="622" y="1"/>
                  </a:cxn>
                  <a:cxn ang="0">
                    <a:pos x="653" y="0"/>
                  </a:cxn>
                  <a:cxn ang="0">
                    <a:pos x="685" y="35"/>
                  </a:cxn>
                  <a:cxn ang="0">
                    <a:pos x="674" y="82"/>
                  </a:cxn>
                  <a:cxn ang="0">
                    <a:pos x="624" y="132"/>
                  </a:cxn>
                  <a:cxn ang="0">
                    <a:pos x="567" y="169"/>
                  </a:cxn>
                  <a:cxn ang="0">
                    <a:pos x="457" y="260"/>
                  </a:cxn>
                  <a:cxn ang="0">
                    <a:pos x="333" y="356"/>
                  </a:cxn>
                  <a:cxn ang="0">
                    <a:pos x="237" y="399"/>
                  </a:cxn>
                  <a:cxn ang="0">
                    <a:pos x="180" y="430"/>
                  </a:cxn>
                  <a:cxn ang="0">
                    <a:pos x="144" y="458"/>
                  </a:cxn>
                  <a:cxn ang="0">
                    <a:pos x="111" y="481"/>
                  </a:cxn>
                  <a:cxn ang="0">
                    <a:pos x="37" y="491"/>
                  </a:cxn>
                  <a:cxn ang="0">
                    <a:pos x="2" y="474"/>
                  </a:cxn>
                  <a:cxn ang="0">
                    <a:pos x="0" y="442"/>
                  </a:cxn>
                  <a:cxn ang="0">
                    <a:pos x="16" y="409"/>
                  </a:cxn>
                  <a:cxn ang="0">
                    <a:pos x="78" y="381"/>
                  </a:cxn>
                  <a:cxn ang="0">
                    <a:pos x="134" y="371"/>
                  </a:cxn>
                  <a:cxn ang="0">
                    <a:pos x="175" y="386"/>
                  </a:cxn>
                  <a:cxn ang="0">
                    <a:pos x="244" y="351"/>
                  </a:cxn>
                  <a:cxn ang="0">
                    <a:pos x="317" y="313"/>
                  </a:cxn>
                  <a:cxn ang="0">
                    <a:pos x="383" y="252"/>
                  </a:cxn>
                  <a:cxn ang="0">
                    <a:pos x="435" y="193"/>
                  </a:cxn>
                  <a:cxn ang="0">
                    <a:pos x="485" y="134"/>
                  </a:cxn>
                  <a:cxn ang="0">
                    <a:pos x="533" y="78"/>
                  </a:cxn>
                </a:cxnLst>
                <a:rect l="0" t="0" r="r" b="b"/>
                <a:pathLst>
                  <a:path w="685" h="491">
                    <a:moveTo>
                      <a:pt x="533" y="78"/>
                    </a:moveTo>
                    <a:lnTo>
                      <a:pt x="583" y="26"/>
                    </a:lnTo>
                    <a:lnTo>
                      <a:pt x="622" y="1"/>
                    </a:lnTo>
                    <a:lnTo>
                      <a:pt x="653" y="0"/>
                    </a:lnTo>
                    <a:lnTo>
                      <a:pt x="685" y="35"/>
                    </a:lnTo>
                    <a:lnTo>
                      <a:pt x="674" y="82"/>
                    </a:lnTo>
                    <a:lnTo>
                      <a:pt x="624" y="132"/>
                    </a:lnTo>
                    <a:lnTo>
                      <a:pt x="567" y="169"/>
                    </a:lnTo>
                    <a:lnTo>
                      <a:pt x="457" y="260"/>
                    </a:lnTo>
                    <a:lnTo>
                      <a:pt x="333" y="356"/>
                    </a:lnTo>
                    <a:lnTo>
                      <a:pt x="237" y="399"/>
                    </a:lnTo>
                    <a:lnTo>
                      <a:pt x="180" y="430"/>
                    </a:lnTo>
                    <a:lnTo>
                      <a:pt x="144" y="458"/>
                    </a:lnTo>
                    <a:lnTo>
                      <a:pt x="111" y="481"/>
                    </a:lnTo>
                    <a:lnTo>
                      <a:pt x="37" y="491"/>
                    </a:lnTo>
                    <a:lnTo>
                      <a:pt x="2" y="474"/>
                    </a:lnTo>
                    <a:lnTo>
                      <a:pt x="0" y="442"/>
                    </a:lnTo>
                    <a:lnTo>
                      <a:pt x="16" y="409"/>
                    </a:lnTo>
                    <a:lnTo>
                      <a:pt x="78" y="381"/>
                    </a:lnTo>
                    <a:lnTo>
                      <a:pt x="134" y="371"/>
                    </a:lnTo>
                    <a:lnTo>
                      <a:pt x="175" y="386"/>
                    </a:lnTo>
                    <a:lnTo>
                      <a:pt x="244" y="351"/>
                    </a:lnTo>
                    <a:lnTo>
                      <a:pt x="317" y="313"/>
                    </a:lnTo>
                    <a:lnTo>
                      <a:pt x="383" y="252"/>
                    </a:lnTo>
                    <a:lnTo>
                      <a:pt x="435" y="193"/>
                    </a:lnTo>
                    <a:lnTo>
                      <a:pt x="485" y="134"/>
                    </a:lnTo>
                    <a:lnTo>
                      <a:pt x="533" y="7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5" name="Freeform 61"/>
              <p:cNvSpPr>
                <a:spLocks/>
              </p:cNvSpPr>
              <p:nvPr/>
            </p:nvSpPr>
            <p:spPr bwMode="auto">
              <a:xfrm>
                <a:off x="1454" y="2665"/>
                <a:ext cx="147" cy="533"/>
              </a:xfrm>
              <a:custGeom>
                <a:avLst/>
                <a:gdLst/>
                <a:ahLst/>
                <a:cxnLst>
                  <a:cxn ang="0">
                    <a:pos x="166" y="82"/>
                  </a:cxn>
                  <a:cxn ang="0">
                    <a:pos x="159" y="15"/>
                  </a:cxn>
                  <a:cxn ang="0">
                    <a:pos x="194" y="0"/>
                  </a:cxn>
                  <a:cxn ang="0">
                    <a:pos x="257" y="15"/>
                  </a:cxn>
                  <a:cxn ang="0">
                    <a:pos x="273" y="55"/>
                  </a:cxn>
                  <a:cxn ang="0">
                    <a:pos x="264" y="125"/>
                  </a:cxn>
                  <a:cxn ang="0">
                    <a:pos x="241" y="202"/>
                  </a:cxn>
                  <a:cxn ang="0">
                    <a:pos x="209" y="265"/>
                  </a:cxn>
                  <a:cxn ang="0">
                    <a:pos x="205" y="298"/>
                  </a:cxn>
                  <a:cxn ang="0">
                    <a:pos x="219" y="337"/>
                  </a:cxn>
                  <a:cxn ang="0">
                    <a:pos x="257" y="384"/>
                  </a:cxn>
                  <a:cxn ang="0">
                    <a:pos x="285" y="442"/>
                  </a:cxn>
                  <a:cxn ang="0">
                    <a:pos x="294" y="466"/>
                  </a:cxn>
                  <a:cxn ang="0">
                    <a:pos x="294" y="483"/>
                  </a:cxn>
                  <a:cxn ang="0">
                    <a:pos x="273" y="498"/>
                  </a:cxn>
                  <a:cxn ang="0">
                    <a:pos x="223" y="498"/>
                  </a:cxn>
                  <a:cxn ang="0">
                    <a:pos x="155" y="509"/>
                  </a:cxn>
                  <a:cxn ang="0">
                    <a:pos x="100" y="527"/>
                  </a:cxn>
                  <a:cxn ang="0">
                    <a:pos x="77" y="533"/>
                  </a:cxn>
                  <a:cxn ang="0">
                    <a:pos x="48" y="528"/>
                  </a:cxn>
                  <a:cxn ang="0">
                    <a:pos x="21" y="518"/>
                  </a:cxn>
                  <a:cxn ang="0">
                    <a:pos x="0" y="503"/>
                  </a:cxn>
                  <a:cxn ang="0">
                    <a:pos x="34" y="476"/>
                  </a:cxn>
                  <a:cxn ang="0">
                    <a:pos x="84" y="468"/>
                  </a:cxn>
                  <a:cxn ang="0">
                    <a:pos x="148" y="450"/>
                  </a:cxn>
                  <a:cxn ang="0">
                    <a:pos x="209" y="445"/>
                  </a:cxn>
                  <a:cxn ang="0">
                    <a:pos x="216" y="421"/>
                  </a:cxn>
                  <a:cxn ang="0">
                    <a:pos x="205" y="374"/>
                  </a:cxn>
                  <a:cxn ang="0">
                    <a:pos x="162" y="329"/>
                  </a:cxn>
                  <a:cxn ang="0">
                    <a:pos x="141" y="301"/>
                  </a:cxn>
                  <a:cxn ang="0">
                    <a:pos x="141" y="267"/>
                  </a:cxn>
                  <a:cxn ang="0">
                    <a:pos x="152" y="224"/>
                  </a:cxn>
                  <a:cxn ang="0">
                    <a:pos x="155" y="159"/>
                  </a:cxn>
                  <a:cxn ang="0">
                    <a:pos x="166" y="111"/>
                  </a:cxn>
                  <a:cxn ang="0">
                    <a:pos x="166" y="82"/>
                  </a:cxn>
                </a:cxnLst>
                <a:rect l="0" t="0" r="r" b="b"/>
                <a:pathLst>
                  <a:path w="294" h="533">
                    <a:moveTo>
                      <a:pt x="166" y="82"/>
                    </a:moveTo>
                    <a:lnTo>
                      <a:pt x="159" y="15"/>
                    </a:lnTo>
                    <a:lnTo>
                      <a:pt x="194" y="0"/>
                    </a:lnTo>
                    <a:lnTo>
                      <a:pt x="257" y="15"/>
                    </a:lnTo>
                    <a:lnTo>
                      <a:pt x="273" y="55"/>
                    </a:lnTo>
                    <a:lnTo>
                      <a:pt x="264" y="125"/>
                    </a:lnTo>
                    <a:lnTo>
                      <a:pt x="241" y="202"/>
                    </a:lnTo>
                    <a:lnTo>
                      <a:pt x="209" y="265"/>
                    </a:lnTo>
                    <a:lnTo>
                      <a:pt x="205" y="298"/>
                    </a:lnTo>
                    <a:lnTo>
                      <a:pt x="219" y="337"/>
                    </a:lnTo>
                    <a:lnTo>
                      <a:pt x="257" y="384"/>
                    </a:lnTo>
                    <a:lnTo>
                      <a:pt x="285" y="442"/>
                    </a:lnTo>
                    <a:lnTo>
                      <a:pt x="294" y="466"/>
                    </a:lnTo>
                    <a:lnTo>
                      <a:pt x="294" y="483"/>
                    </a:lnTo>
                    <a:lnTo>
                      <a:pt x="273" y="498"/>
                    </a:lnTo>
                    <a:lnTo>
                      <a:pt x="223" y="498"/>
                    </a:lnTo>
                    <a:lnTo>
                      <a:pt x="155" y="509"/>
                    </a:lnTo>
                    <a:lnTo>
                      <a:pt x="100" y="527"/>
                    </a:lnTo>
                    <a:lnTo>
                      <a:pt x="77" y="533"/>
                    </a:lnTo>
                    <a:lnTo>
                      <a:pt x="48" y="528"/>
                    </a:lnTo>
                    <a:lnTo>
                      <a:pt x="21" y="518"/>
                    </a:lnTo>
                    <a:lnTo>
                      <a:pt x="0" y="503"/>
                    </a:lnTo>
                    <a:lnTo>
                      <a:pt x="34" y="476"/>
                    </a:lnTo>
                    <a:lnTo>
                      <a:pt x="84" y="468"/>
                    </a:lnTo>
                    <a:lnTo>
                      <a:pt x="148" y="450"/>
                    </a:lnTo>
                    <a:lnTo>
                      <a:pt x="209" y="445"/>
                    </a:lnTo>
                    <a:lnTo>
                      <a:pt x="216" y="421"/>
                    </a:lnTo>
                    <a:lnTo>
                      <a:pt x="205" y="374"/>
                    </a:lnTo>
                    <a:lnTo>
                      <a:pt x="162" y="329"/>
                    </a:lnTo>
                    <a:lnTo>
                      <a:pt x="141" y="301"/>
                    </a:lnTo>
                    <a:lnTo>
                      <a:pt x="141" y="267"/>
                    </a:lnTo>
                    <a:lnTo>
                      <a:pt x="152" y="224"/>
                    </a:lnTo>
                    <a:lnTo>
                      <a:pt x="155" y="159"/>
                    </a:lnTo>
                    <a:lnTo>
                      <a:pt x="166" y="111"/>
                    </a:lnTo>
                    <a:lnTo>
                      <a:pt x="166" y="8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6" name="Freeform 62"/>
              <p:cNvSpPr>
                <a:spLocks/>
              </p:cNvSpPr>
              <p:nvPr/>
            </p:nvSpPr>
            <p:spPr bwMode="auto">
              <a:xfrm>
                <a:off x="1429" y="2674"/>
                <a:ext cx="99" cy="452"/>
              </a:xfrm>
              <a:custGeom>
                <a:avLst/>
                <a:gdLst/>
                <a:ahLst/>
                <a:cxnLst>
                  <a:cxn ang="0">
                    <a:pos x="94" y="145"/>
                  </a:cxn>
                  <a:cxn ang="0">
                    <a:pos x="82" y="58"/>
                  </a:cxn>
                  <a:cxn ang="0">
                    <a:pos x="82" y="10"/>
                  </a:cxn>
                  <a:cxn ang="0">
                    <a:pos x="119" y="0"/>
                  </a:cxn>
                  <a:cxn ang="0">
                    <a:pos x="176" y="31"/>
                  </a:cxn>
                  <a:cxn ang="0">
                    <a:pos x="196" y="72"/>
                  </a:cxn>
                  <a:cxn ang="0">
                    <a:pos x="176" y="113"/>
                  </a:cxn>
                  <a:cxn ang="0">
                    <a:pos x="162" y="222"/>
                  </a:cxn>
                  <a:cxn ang="0">
                    <a:pos x="153" y="283"/>
                  </a:cxn>
                  <a:cxn ang="0">
                    <a:pos x="167" y="347"/>
                  </a:cxn>
                  <a:cxn ang="0">
                    <a:pos x="162" y="376"/>
                  </a:cxn>
                  <a:cxn ang="0">
                    <a:pos x="119" y="414"/>
                  </a:cxn>
                  <a:cxn ang="0">
                    <a:pos x="87" y="447"/>
                  </a:cxn>
                  <a:cxn ang="0">
                    <a:pos x="39" y="452"/>
                  </a:cxn>
                  <a:cxn ang="0">
                    <a:pos x="0" y="432"/>
                  </a:cxn>
                  <a:cxn ang="0">
                    <a:pos x="7" y="409"/>
                  </a:cxn>
                  <a:cxn ang="0">
                    <a:pos x="52" y="375"/>
                  </a:cxn>
                  <a:cxn ang="0">
                    <a:pos x="89" y="353"/>
                  </a:cxn>
                  <a:cxn ang="0">
                    <a:pos x="103" y="317"/>
                  </a:cxn>
                  <a:cxn ang="0">
                    <a:pos x="109" y="273"/>
                  </a:cxn>
                  <a:cxn ang="0">
                    <a:pos x="110" y="222"/>
                  </a:cxn>
                  <a:cxn ang="0">
                    <a:pos x="96" y="176"/>
                  </a:cxn>
                  <a:cxn ang="0">
                    <a:pos x="94" y="145"/>
                  </a:cxn>
                </a:cxnLst>
                <a:rect l="0" t="0" r="r" b="b"/>
                <a:pathLst>
                  <a:path w="196" h="452">
                    <a:moveTo>
                      <a:pt x="94" y="145"/>
                    </a:moveTo>
                    <a:lnTo>
                      <a:pt x="82" y="58"/>
                    </a:lnTo>
                    <a:lnTo>
                      <a:pt x="82" y="10"/>
                    </a:lnTo>
                    <a:lnTo>
                      <a:pt x="119" y="0"/>
                    </a:lnTo>
                    <a:lnTo>
                      <a:pt x="176" y="31"/>
                    </a:lnTo>
                    <a:lnTo>
                      <a:pt x="196" y="72"/>
                    </a:lnTo>
                    <a:lnTo>
                      <a:pt x="176" y="113"/>
                    </a:lnTo>
                    <a:lnTo>
                      <a:pt x="162" y="222"/>
                    </a:lnTo>
                    <a:lnTo>
                      <a:pt x="153" y="283"/>
                    </a:lnTo>
                    <a:lnTo>
                      <a:pt x="167" y="347"/>
                    </a:lnTo>
                    <a:lnTo>
                      <a:pt x="162" y="376"/>
                    </a:lnTo>
                    <a:lnTo>
                      <a:pt x="119" y="414"/>
                    </a:lnTo>
                    <a:lnTo>
                      <a:pt x="87" y="447"/>
                    </a:lnTo>
                    <a:lnTo>
                      <a:pt x="39" y="452"/>
                    </a:lnTo>
                    <a:lnTo>
                      <a:pt x="0" y="432"/>
                    </a:lnTo>
                    <a:lnTo>
                      <a:pt x="7" y="409"/>
                    </a:lnTo>
                    <a:lnTo>
                      <a:pt x="52" y="375"/>
                    </a:lnTo>
                    <a:lnTo>
                      <a:pt x="89" y="353"/>
                    </a:lnTo>
                    <a:lnTo>
                      <a:pt x="103" y="317"/>
                    </a:lnTo>
                    <a:lnTo>
                      <a:pt x="109" y="273"/>
                    </a:lnTo>
                    <a:lnTo>
                      <a:pt x="110" y="222"/>
                    </a:lnTo>
                    <a:lnTo>
                      <a:pt x="96" y="176"/>
                    </a:lnTo>
                    <a:lnTo>
                      <a:pt x="94" y="14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" name="Group 70"/>
            <p:cNvGrpSpPr>
              <a:grpSpLocks/>
            </p:cNvGrpSpPr>
            <p:nvPr/>
          </p:nvGrpSpPr>
          <p:grpSpPr bwMode="auto">
            <a:xfrm>
              <a:off x="638" y="2425"/>
              <a:ext cx="596" cy="1154"/>
              <a:chOff x="638" y="2425"/>
              <a:chExt cx="596" cy="1154"/>
            </a:xfrm>
          </p:grpSpPr>
          <p:sp>
            <p:nvSpPr>
              <p:cNvPr id="52288" name="Freeform 64"/>
              <p:cNvSpPr>
                <a:spLocks/>
              </p:cNvSpPr>
              <p:nvPr/>
            </p:nvSpPr>
            <p:spPr bwMode="auto">
              <a:xfrm>
                <a:off x="638" y="2425"/>
                <a:ext cx="248" cy="279"/>
              </a:xfrm>
              <a:custGeom>
                <a:avLst/>
                <a:gdLst/>
                <a:ahLst/>
                <a:cxnLst>
                  <a:cxn ang="0">
                    <a:pos x="337" y="129"/>
                  </a:cxn>
                  <a:cxn ang="0">
                    <a:pos x="309" y="84"/>
                  </a:cxn>
                  <a:cxn ang="0">
                    <a:pos x="266" y="50"/>
                  </a:cxn>
                  <a:cxn ang="0">
                    <a:pos x="225" y="29"/>
                  </a:cxn>
                  <a:cxn ang="0">
                    <a:pos x="182" y="14"/>
                  </a:cxn>
                  <a:cxn ang="0">
                    <a:pos x="134" y="0"/>
                  </a:cxn>
                  <a:cxn ang="0">
                    <a:pos x="75" y="4"/>
                  </a:cxn>
                  <a:cxn ang="0">
                    <a:pos x="43" y="29"/>
                  </a:cxn>
                  <a:cxn ang="0">
                    <a:pos x="6" y="75"/>
                  </a:cxn>
                  <a:cxn ang="0">
                    <a:pos x="0" y="117"/>
                  </a:cxn>
                  <a:cxn ang="0">
                    <a:pos x="7" y="171"/>
                  </a:cxn>
                  <a:cxn ang="0">
                    <a:pos x="32" y="221"/>
                  </a:cxn>
                  <a:cxn ang="0">
                    <a:pos x="63" y="249"/>
                  </a:cxn>
                  <a:cxn ang="0">
                    <a:pos x="127" y="270"/>
                  </a:cxn>
                  <a:cxn ang="0">
                    <a:pos x="189" y="279"/>
                  </a:cxn>
                  <a:cxn ang="0">
                    <a:pos x="250" y="279"/>
                  </a:cxn>
                  <a:cxn ang="0">
                    <a:pos x="294" y="270"/>
                  </a:cxn>
                  <a:cxn ang="0">
                    <a:pos x="334" y="247"/>
                  </a:cxn>
                  <a:cxn ang="0">
                    <a:pos x="350" y="207"/>
                  </a:cxn>
                  <a:cxn ang="0">
                    <a:pos x="350" y="177"/>
                  </a:cxn>
                  <a:cxn ang="0">
                    <a:pos x="357" y="161"/>
                  </a:cxn>
                  <a:cxn ang="0">
                    <a:pos x="421" y="168"/>
                  </a:cxn>
                  <a:cxn ang="0">
                    <a:pos x="476" y="171"/>
                  </a:cxn>
                  <a:cxn ang="0">
                    <a:pos x="498" y="161"/>
                  </a:cxn>
                  <a:cxn ang="0">
                    <a:pos x="498" y="144"/>
                  </a:cxn>
                  <a:cxn ang="0">
                    <a:pos x="462" y="124"/>
                  </a:cxn>
                  <a:cxn ang="0">
                    <a:pos x="425" y="134"/>
                  </a:cxn>
                  <a:cxn ang="0">
                    <a:pos x="376" y="132"/>
                  </a:cxn>
                  <a:cxn ang="0">
                    <a:pos x="337" y="129"/>
                  </a:cxn>
                </a:cxnLst>
                <a:rect l="0" t="0" r="r" b="b"/>
                <a:pathLst>
                  <a:path w="498" h="279">
                    <a:moveTo>
                      <a:pt x="337" y="129"/>
                    </a:moveTo>
                    <a:lnTo>
                      <a:pt x="309" y="84"/>
                    </a:lnTo>
                    <a:lnTo>
                      <a:pt x="266" y="50"/>
                    </a:lnTo>
                    <a:lnTo>
                      <a:pt x="225" y="29"/>
                    </a:lnTo>
                    <a:lnTo>
                      <a:pt x="182" y="14"/>
                    </a:lnTo>
                    <a:lnTo>
                      <a:pt x="134" y="0"/>
                    </a:lnTo>
                    <a:lnTo>
                      <a:pt x="75" y="4"/>
                    </a:lnTo>
                    <a:lnTo>
                      <a:pt x="43" y="29"/>
                    </a:lnTo>
                    <a:lnTo>
                      <a:pt x="6" y="75"/>
                    </a:lnTo>
                    <a:lnTo>
                      <a:pt x="0" y="117"/>
                    </a:lnTo>
                    <a:lnTo>
                      <a:pt x="7" y="171"/>
                    </a:lnTo>
                    <a:lnTo>
                      <a:pt x="32" y="221"/>
                    </a:lnTo>
                    <a:lnTo>
                      <a:pt x="63" y="249"/>
                    </a:lnTo>
                    <a:lnTo>
                      <a:pt x="127" y="270"/>
                    </a:lnTo>
                    <a:lnTo>
                      <a:pt x="189" y="279"/>
                    </a:lnTo>
                    <a:lnTo>
                      <a:pt x="250" y="279"/>
                    </a:lnTo>
                    <a:lnTo>
                      <a:pt x="294" y="270"/>
                    </a:lnTo>
                    <a:lnTo>
                      <a:pt x="334" y="247"/>
                    </a:lnTo>
                    <a:lnTo>
                      <a:pt x="350" y="207"/>
                    </a:lnTo>
                    <a:lnTo>
                      <a:pt x="350" y="177"/>
                    </a:lnTo>
                    <a:lnTo>
                      <a:pt x="357" y="161"/>
                    </a:lnTo>
                    <a:lnTo>
                      <a:pt x="421" y="168"/>
                    </a:lnTo>
                    <a:lnTo>
                      <a:pt x="476" y="171"/>
                    </a:lnTo>
                    <a:lnTo>
                      <a:pt x="498" y="161"/>
                    </a:lnTo>
                    <a:lnTo>
                      <a:pt x="498" y="144"/>
                    </a:lnTo>
                    <a:lnTo>
                      <a:pt x="462" y="124"/>
                    </a:lnTo>
                    <a:lnTo>
                      <a:pt x="425" y="134"/>
                    </a:lnTo>
                    <a:lnTo>
                      <a:pt x="376" y="132"/>
                    </a:lnTo>
                    <a:lnTo>
                      <a:pt x="337" y="12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89" name="Freeform 65"/>
              <p:cNvSpPr>
                <a:spLocks/>
              </p:cNvSpPr>
              <p:nvPr/>
            </p:nvSpPr>
            <p:spPr bwMode="auto">
              <a:xfrm>
                <a:off x="759" y="2709"/>
                <a:ext cx="205" cy="446"/>
              </a:xfrm>
              <a:custGeom>
                <a:avLst/>
                <a:gdLst/>
                <a:ahLst/>
                <a:cxnLst>
                  <a:cxn ang="0">
                    <a:pos x="30" y="15"/>
                  </a:cxn>
                  <a:cxn ang="0">
                    <a:pos x="59" y="4"/>
                  </a:cxn>
                  <a:cxn ang="0">
                    <a:pos x="112" y="0"/>
                  </a:cxn>
                  <a:cxn ang="0">
                    <a:pos x="164" y="7"/>
                  </a:cxn>
                  <a:cxn ang="0">
                    <a:pos x="224" y="27"/>
                  </a:cxn>
                  <a:cxn ang="0">
                    <a:pos x="281" y="63"/>
                  </a:cxn>
                  <a:cxn ang="0">
                    <a:pos x="337" y="109"/>
                  </a:cxn>
                  <a:cxn ang="0">
                    <a:pos x="372" y="161"/>
                  </a:cxn>
                  <a:cxn ang="0">
                    <a:pos x="396" y="213"/>
                  </a:cxn>
                  <a:cxn ang="0">
                    <a:pos x="403" y="267"/>
                  </a:cxn>
                  <a:cxn ang="0">
                    <a:pos x="410" y="316"/>
                  </a:cxn>
                  <a:cxn ang="0">
                    <a:pos x="396" y="364"/>
                  </a:cxn>
                  <a:cxn ang="0">
                    <a:pos x="380" y="402"/>
                  </a:cxn>
                  <a:cxn ang="0">
                    <a:pos x="351" y="423"/>
                  </a:cxn>
                  <a:cxn ang="0">
                    <a:pos x="296" y="442"/>
                  </a:cxn>
                  <a:cxn ang="0">
                    <a:pos x="224" y="446"/>
                  </a:cxn>
                  <a:cxn ang="0">
                    <a:pos x="185" y="436"/>
                  </a:cxn>
                  <a:cxn ang="0">
                    <a:pos x="150" y="423"/>
                  </a:cxn>
                  <a:cxn ang="0">
                    <a:pos x="121" y="397"/>
                  </a:cxn>
                  <a:cxn ang="0">
                    <a:pos x="112" y="365"/>
                  </a:cxn>
                  <a:cxn ang="0">
                    <a:pos x="107" y="326"/>
                  </a:cxn>
                  <a:cxn ang="0">
                    <a:pos x="121" y="298"/>
                  </a:cxn>
                  <a:cxn ang="0">
                    <a:pos x="135" y="257"/>
                  </a:cxn>
                  <a:cxn ang="0">
                    <a:pos x="128" y="230"/>
                  </a:cxn>
                  <a:cxn ang="0">
                    <a:pos x="119" y="205"/>
                  </a:cxn>
                  <a:cxn ang="0">
                    <a:pos x="98" y="172"/>
                  </a:cxn>
                  <a:cxn ang="0">
                    <a:pos x="62" y="148"/>
                  </a:cxn>
                  <a:cxn ang="0">
                    <a:pos x="23" y="119"/>
                  </a:cxn>
                  <a:cxn ang="0">
                    <a:pos x="7" y="92"/>
                  </a:cxn>
                  <a:cxn ang="0">
                    <a:pos x="0" y="67"/>
                  </a:cxn>
                  <a:cxn ang="0">
                    <a:pos x="1" y="38"/>
                  </a:cxn>
                  <a:cxn ang="0">
                    <a:pos x="30" y="15"/>
                  </a:cxn>
                </a:cxnLst>
                <a:rect l="0" t="0" r="r" b="b"/>
                <a:pathLst>
                  <a:path w="410" h="446">
                    <a:moveTo>
                      <a:pt x="30" y="15"/>
                    </a:moveTo>
                    <a:lnTo>
                      <a:pt x="59" y="4"/>
                    </a:lnTo>
                    <a:lnTo>
                      <a:pt x="112" y="0"/>
                    </a:lnTo>
                    <a:lnTo>
                      <a:pt x="164" y="7"/>
                    </a:lnTo>
                    <a:lnTo>
                      <a:pt x="224" y="27"/>
                    </a:lnTo>
                    <a:lnTo>
                      <a:pt x="281" y="63"/>
                    </a:lnTo>
                    <a:lnTo>
                      <a:pt x="337" y="109"/>
                    </a:lnTo>
                    <a:lnTo>
                      <a:pt x="372" y="161"/>
                    </a:lnTo>
                    <a:lnTo>
                      <a:pt x="396" y="213"/>
                    </a:lnTo>
                    <a:lnTo>
                      <a:pt x="403" y="267"/>
                    </a:lnTo>
                    <a:lnTo>
                      <a:pt x="410" y="316"/>
                    </a:lnTo>
                    <a:lnTo>
                      <a:pt x="396" y="364"/>
                    </a:lnTo>
                    <a:lnTo>
                      <a:pt x="380" y="402"/>
                    </a:lnTo>
                    <a:lnTo>
                      <a:pt x="351" y="423"/>
                    </a:lnTo>
                    <a:lnTo>
                      <a:pt x="296" y="442"/>
                    </a:lnTo>
                    <a:lnTo>
                      <a:pt x="224" y="446"/>
                    </a:lnTo>
                    <a:lnTo>
                      <a:pt x="185" y="436"/>
                    </a:lnTo>
                    <a:lnTo>
                      <a:pt x="150" y="423"/>
                    </a:lnTo>
                    <a:lnTo>
                      <a:pt x="121" y="397"/>
                    </a:lnTo>
                    <a:lnTo>
                      <a:pt x="112" y="365"/>
                    </a:lnTo>
                    <a:lnTo>
                      <a:pt x="107" y="326"/>
                    </a:lnTo>
                    <a:lnTo>
                      <a:pt x="121" y="298"/>
                    </a:lnTo>
                    <a:lnTo>
                      <a:pt x="135" y="257"/>
                    </a:lnTo>
                    <a:lnTo>
                      <a:pt x="128" y="230"/>
                    </a:lnTo>
                    <a:lnTo>
                      <a:pt x="119" y="205"/>
                    </a:lnTo>
                    <a:lnTo>
                      <a:pt x="98" y="172"/>
                    </a:lnTo>
                    <a:lnTo>
                      <a:pt x="62" y="148"/>
                    </a:lnTo>
                    <a:lnTo>
                      <a:pt x="23" y="119"/>
                    </a:lnTo>
                    <a:lnTo>
                      <a:pt x="7" y="92"/>
                    </a:lnTo>
                    <a:lnTo>
                      <a:pt x="0" y="67"/>
                    </a:lnTo>
                    <a:lnTo>
                      <a:pt x="1" y="38"/>
                    </a:lnTo>
                    <a:lnTo>
                      <a:pt x="30" y="1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90" name="Freeform 66"/>
              <p:cNvSpPr>
                <a:spLocks/>
              </p:cNvSpPr>
              <p:nvPr/>
            </p:nvSpPr>
            <p:spPr bwMode="auto">
              <a:xfrm>
                <a:off x="680" y="2750"/>
                <a:ext cx="150" cy="442"/>
              </a:xfrm>
              <a:custGeom>
                <a:avLst/>
                <a:gdLst/>
                <a:ahLst/>
                <a:cxnLst>
                  <a:cxn ang="0">
                    <a:pos x="128" y="45"/>
                  </a:cxn>
                  <a:cxn ang="0">
                    <a:pos x="158" y="16"/>
                  </a:cxn>
                  <a:cxn ang="0">
                    <a:pos x="185" y="0"/>
                  </a:cxn>
                  <a:cxn ang="0">
                    <a:pos x="216" y="20"/>
                  </a:cxn>
                  <a:cxn ang="0">
                    <a:pos x="237" y="49"/>
                  </a:cxn>
                  <a:cxn ang="0">
                    <a:pos x="228" y="69"/>
                  </a:cxn>
                  <a:cxn ang="0">
                    <a:pos x="185" y="110"/>
                  </a:cxn>
                  <a:cxn ang="0">
                    <a:pos x="128" y="148"/>
                  </a:cxn>
                  <a:cxn ang="0">
                    <a:pos x="87" y="186"/>
                  </a:cxn>
                  <a:cxn ang="0">
                    <a:pos x="66" y="217"/>
                  </a:cxn>
                  <a:cxn ang="0">
                    <a:pos x="71" y="236"/>
                  </a:cxn>
                  <a:cxn ang="0">
                    <a:pos x="85" y="244"/>
                  </a:cxn>
                  <a:cxn ang="0">
                    <a:pos x="121" y="249"/>
                  </a:cxn>
                  <a:cxn ang="0">
                    <a:pos x="173" y="258"/>
                  </a:cxn>
                  <a:cxn ang="0">
                    <a:pos x="221" y="273"/>
                  </a:cxn>
                  <a:cxn ang="0">
                    <a:pos x="251" y="289"/>
                  </a:cxn>
                  <a:cxn ang="0">
                    <a:pos x="278" y="307"/>
                  </a:cxn>
                  <a:cxn ang="0">
                    <a:pos x="287" y="328"/>
                  </a:cxn>
                  <a:cxn ang="0">
                    <a:pos x="299" y="343"/>
                  </a:cxn>
                  <a:cxn ang="0">
                    <a:pos x="265" y="352"/>
                  </a:cxn>
                  <a:cxn ang="0">
                    <a:pos x="221" y="380"/>
                  </a:cxn>
                  <a:cxn ang="0">
                    <a:pos x="194" y="410"/>
                  </a:cxn>
                  <a:cxn ang="0">
                    <a:pos x="192" y="434"/>
                  </a:cxn>
                  <a:cxn ang="0">
                    <a:pos x="171" y="442"/>
                  </a:cxn>
                  <a:cxn ang="0">
                    <a:pos x="150" y="427"/>
                  </a:cxn>
                  <a:cxn ang="0">
                    <a:pos x="142" y="408"/>
                  </a:cxn>
                  <a:cxn ang="0">
                    <a:pos x="164" y="370"/>
                  </a:cxn>
                  <a:cxn ang="0">
                    <a:pos x="194" y="340"/>
                  </a:cxn>
                  <a:cxn ang="0">
                    <a:pos x="230" y="323"/>
                  </a:cxn>
                  <a:cxn ang="0">
                    <a:pos x="221" y="307"/>
                  </a:cxn>
                  <a:cxn ang="0">
                    <a:pos x="166" y="288"/>
                  </a:cxn>
                  <a:cxn ang="0">
                    <a:pos x="100" y="283"/>
                  </a:cxn>
                  <a:cxn ang="0">
                    <a:pos x="43" y="274"/>
                  </a:cxn>
                  <a:cxn ang="0">
                    <a:pos x="16" y="268"/>
                  </a:cxn>
                  <a:cxn ang="0">
                    <a:pos x="7" y="251"/>
                  </a:cxn>
                  <a:cxn ang="0">
                    <a:pos x="0" y="235"/>
                  </a:cxn>
                  <a:cxn ang="0">
                    <a:pos x="2" y="207"/>
                  </a:cxn>
                  <a:cxn ang="0">
                    <a:pos x="30" y="162"/>
                  </a:cxn>
                  <a:cxn ang="0">
                    <a:pos x="59" y="115"/>
                  </a:cxn>
                  <a:cxn ang="0">
                    <a:pos x="94" y="77"/>
                  </a:cxn>
                  <a:cxn ang="0">
                    <a:pos x="128" y="45"/>
                  </a:cxn>
                </a:cxnLst>
                <a:rect l="0" t="0" r="r" b="b"/>
                <a:pathLst>
                  <a:path w="299" h="442">
                    <a:moveTo>
                      <a:pt x="128" y="45"/>
                    </a:moveTo>
                    <a:lnTo>
                      <a:pt x="158" y="16"/>
                    </a:lnTo>
                    <a:lnTo>
                      <a:pt x="185" y="0"/>
                    </a:lnTo>
                    <a:lnTo>
                      <a:pt x="216" y="20"/>
                    </a:lnTo>
                    <a:lnTo>
                      <a:pt x="237" y="49"/>
                    </a:lnTo>
                    <a:lnTo>
                      <a:pt x="228" y="69"/>
                    </a:lnTo>
                    <a:lnTo>
                      <a:pt x="185" y="110"/>
                    </a:lnTo>
                    <a:lnTo>
                      <a:pt x="128" y="148"/>
                    </a:lnTo>
                    <a:lnTo>
                      <a:pt x="87" y="186"/>
                    </a:lnTo>
                    <a:lnTo>
                      <a:pt x="66" y="217"/>
                    </a:lnTo>
                    <a:lnTo>
                      <a:pt x="71" y="236"/>
                    </a:lnTo>
                    <a:lnTo>
                      <a:pt x="85" y="244"/>
                    </a:lnTo>
                    <a:lnTo>
                      <a:pt x="121" y="249"/>
                    </a:lnTo>
                    <a:lnTo>
                      <a:pt x="173" y="258"/>
                    </a:lnTo>
                    <a:lnTo>
                      <a:pt x="221" y="273"/>
                    </a:lnTo>
                    <a:lnTo>
                      <a:pt x="251" y="289"/>
                    </a:lnTo>
                    <a:lnTo>
                      <a:pt x="278" y="307"/>
                    </a:lnTo>
                    <a:lnTo>
                      <a:pt x="287" y="328"/>
                    </a:lnTo>
                    <a:lnTo>
                      <a:pt x="299" y="343"/>
                    </a:lnTo>
                    <a:lnTo>
                      <a:pt x="265" y="352"/>
                    </a:lnTo>
                    <a:lnTo>
                      <a:pt x="221" y="380"/>
                    </a:lnTo>
                    <a:lnTo>
                      <a:pt x="194" y="410"/>
                    </a:lnTo>
                    <a:lnTo>
                      <a:pt x="192" y="434"/>
                    </a:lnTo>
                    <a:lnTo>
                      <a:pt x="171" y="442"/>
                    </a:lnTo>
                    <a:lnTo>
                      <a:pt x="150" y="427"/>
                    </a:lnTo>
                    <a:lnTo>
                      <a:pt x="142" y="408"/>
                    </a:lnTo>
                    <a:lnTo>
                      <a:pt x="164" y="370"/>
                    </a:lnTo>
                    <a:lnTo>
                      <a:pt x="194" y="340"/>
                    </a:lnTo>
                    <a:lnTo>
                      <a:pt x="230" y="323"/>
                    </a:lnTo>
                    <a:lnTo>
                      <a:pt x="221" y="307"/>
                    </a:lnTo>
                    <a:lnTo>
                      <a:pt x="166" y="288"/>
                    </a:lnTo>
                    <a:lnTo>
                      <a:pt x="100" y="283"/>
                    </a:lnTo>
                    <a:lnTo>
                      <a:pt x="43" y="274"/>
                    </a:lnTo>
                    <a:lnTo>
                      <a:pt x="16" y="268"/>
                    </a:lnTo>
                    <a:lnTo>
                      <a:pt x="7" y="251"/>
                    </a:lnTo>
                    <a:lnTo>
                      <a:pt x="0" y="235"/>
                    </a:lnTo>
                    <a:lnTo>
                      <a:pt x="2" y="207"/>
                    </a:lnTo>
                    <a:lnTo>
                      <a:pt x="30" y="162"/>
                    </a:lnTo>
                    <a:lnTo>
                      <a:pt x="59" y="115"/>
                    </a:lnTo>
                    <a:lnTo>
                      <a:pt x="94" y="77"/>
                    </a:lnTo>
                    <a:lnTo>
                      <a:pt x="128" y="4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91" name="Freeform 67"/>
              <p:cNvSpPr>
                <a:spLocks/>
              </p:cNvSpPr>
              <p:nvPr/>
            </p:nvSpPr>
            <p:spPr bwMode="auto">
              <a:xfrm>
                <a:off x="811" y="2718"/>
                <a:ext cx="423" cy="154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152" y="14"/>
                  </a:cxn>
                  <a:cxn ang="0">
                    <a:pos x="268" y="55"/>
                  </a:cxn>
                  <a:cxn ang="0">
                    <a:pos x="364" y="89"/>
                  </a:cxn>
                  <a:cxn ang="0">
                    <a:pos x="434" y="106"/>
                  </a:cxn>
                  <a:cxn ang="0">
                    <a:pos x="508" y="115"/>
                  </a:cxn>
                  <a:cxn ang="0">
                    <a:pos x="617" y="106"/>
                  </a:cxn>
                  <a:cxn ang="0">
                    <a:pos x="674" y="80"/>
                  </a:cxn>
                  <a:cxn ang="0">
                    <a:pos x="730" y="55"/>
                  </a:cxn>
                  <a:cxn ang="0">
                    <a:pos x="762" y="41"/>
                  </a:cxn>
                  <a:cxn ang="0">
                    <a:pos x="817" y="24"/>
                  </a:cxn>
                  <a:cxn ang="0">
                    <a:pos x="840" y="36"/>
                  </a:cxn>
                  <a:cxn ang="0">
                    <a:pos x="847" y="96"/>
                  </a:cxn>
                  <a:cxn ang="0">
                    <a:pos x="799" y="130"/>
                  </a:cxn>
                  <a:cxn ang="0">
                    <a:pos x="737" y="140"/>
                  </a:cxn>
                  <a:cxn ang="0">
                    <a:pos x="651" y="140"/>
                  </a:cxn>
                  <a:cxn ang="0">
                    <a:pos x="557" y="149"/>
                  </a:cxn>
                  <a:cxn ang="0">
                    <a:pos x="441" y="154"/>
                  </a:cxn>
                  <a:cxn ang="0">
                    <a:pos x="371" y="154"/>
                  </a:cxn>
                  <a:cxn ang="0">
                    <a:pos x="332" y="139"/>
                  </a:cxn>
                  <a:cxn ang="0">
                    <a:pos x="248" y="111"/>
                  </a:cxn>
                  <a:cxn ang="0">
                    <a:pos x="166" y="94"/>
                  </a:cxn>
                  <a:cxn ang="0">
                    <a:pos x="82" y="89"/>
                  </a:cxn>
                  <a:cxn ang="0">
                    <a:pos x="0" y="54"/>
                  </a:cxn>
                  <a:cxn ang="0">
                    <a:pos x="5" y="31"/>
                  </a:cxn>
                  <a:cxn ang="0">
                    <a:pos x="47" y="0"/>
                  </a:cxn>
                </a:cxnLst>
                <a:rect l="0" t="0" r="r" b="b"/>
                <a:pathLst>
                  <a:path w="847" h="154">
                    <a:moveTo>
                      <a:pt x="47" y="0"/>
                    </a:moveTo>
                    <a:lnTo>
                      <a:pt x="152" y="14"/>
                    </a:lnTo>
                    <a:lnTo>
                      <a:pt x="268" y="55"/>
                    </a:lnTo>
                    <a:lnTo>
                      <a:pt x="364" y="89"/>
                    </a:lnTo>
                    <a:lnTo>
                      <a:pt x="434" y="106"/>
                    </a:lnTo>
                    <a:lnTo>
                      <a:pt x="508" y="115"/>
                    </a:lnTo>
                    <a:lnTo>
                      <a:pt x="617" y="106"/>
                    </a:lnTo>
                    <a:lnTo>
                      <a:pt x="674" y="80"/>
                    </a:lnTo>
                    <a:lnTo>
                      <a:pt x="730" y="55"/>
                    </a:lnTo>
                    <a:lnTo>
                      <a:pt x="762" y="41"/>
                    </a:lnTo>
                    <a:lnTo>
                      <a:pt x="817" y="24"/>
                    </a:lnTo>
                    <a:lnTo>
                      <a:pt x="840" y="36"/>
                    </a:lnTo>
                    <a:lnTo>
                      <a:pt x="847" y="96"/>
                    </a:lnTo>
                    <a:lnTo>
                      <a:pt x="799" y="130"/>
                    </a:lnTo>
                    <a:lnTo>
                      <a:pt x="737" y="140"/>
                    </a:lnTo>
                    <a:lnTo>
                      <a:pt x="651" y="140"/>
                    </a:lnTo>
                    <a:lnTo>
                      <a:pt x="557" y="149"/>
                    </a:lnTo>
                    <a:lnTo>
                      <a:pt x="441" y="154"/>
                    </a:lnTo>
                    <a:lnTo>
                      <a:pt x="371" y="154"/>
                    </a:lnTo>
                    <a:lnTo>
                      <a:pt x="332" y="139"/>
                    </a:lnTo>
                    <a:lnTo>
                      <a:pt x="248" y="111"/>
                    </a:lnTo>
                    <a:lnTo>
                      <a:pt x="166" y="94"/>
                    </a:lnTo>
                    <a:lnTo>
                      <a:pt x="82" y="89"/>
                    </a:lnTo>
                    <a:lnTo>
                      <a:pt x="0" y="54"/>
                    </a:lnTo>
                    <a:lnTo>
                      <a:pt x="5" y="3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92" name="Freeform 68"/>
              <p:cNvSpPr>
                <a:spLocks/>
              </p:cNvSpPr>
              <p:nvPr/>
            </p:nvSpPr>
            <p:spPr bwMode="auto">
              <a:xfrm>
                <a:off x="877" y="3030"/>
                <a:ext cx="178" cy="549"/>
              </a:xfrm>
              <a:custGeom>
                <a:avLst/>
                <a:gdLst/>
                <a:ahLst/>
                <a:cxnLst>
                  <a:cxn ang="0">
                    <a:pos x="44" y="87"/>
                  </a:cxn>
                  <a:cxn ang="0">
                    <a:pos x="0" y="50"/>
                  </a:cxn>
                  <a:cxn ang="0">
                    <a:pos x="28" y="2"/>
                  </a:cxn>
                  <a:cxn ang="0">
                    <a:pos x="80" y="0"/>
                  </a:cxn>
                  <a:cxn ang="0">
                    <a:pos x="128" y="12"/>
                  </a:cxn>
                  <a:cxn ang="0">
                    <a:pos x="143" y="58"/>
                  </a:cxn>
                  <a:cxn ang="0">
                    <a:pos x="166" y="121"/>
                  </a:cxn>
                  <a:cxn ang="0">
                    <a:pos x="173" y="174"/>
                  </a:cxn>
                  <a:cxn ang="0">
                    <a:pos x="178" y="231"/>
                  </a:cxn>
                  <a:cxn ang="0">
                    <a:pos x="166" y="300"/>
                  </a:cxn>
                  <a:cxn ang="0">
                    <a:pos x="164" y="356"/>
                  </a:cxn>
                  <a:cxn ang="0">
                    <a:pos x="157" y="410"/>
                  </a:cxn>
                  <a:cxn ang="0">
                    <a:pos x="150" y="454"/>
                  </a:cxn>
                  <a:cxn ang="0">
                    <a:pos x="159" y="481"/>
                  </a:cxn>
                  <a:cxn ang="0">
                    <a:pos x="173" y="487"/>
                  </a:cxn>
                  <a:cxn ang="0">
                    <a:pos x="205" y="476"/>
                  </a:cxn>
                  <a:cxn ang="0">
                    <a:pos x="251" y="437"/>
                  </a:cxn>
                  <a:cxn ang="0">
                    <a:pos x="291" y="405"/>
                  </a:cxn>
                  <a:cxn ang="0">
                    <a:pos x="319" y="404"/>
                  </a:cxn>
                  <a:cxn ang="0">
                    <a:pos x="335" y="413"/>
                  </a:cxn>
                  <a:cxn ang="0">
                    <a:pos x="341" y="434"/>
                  </a:cxn>
                  <a:cxn ang="0">
                    <a:pos x="355" y="456"/>
                  </a:cxn>
                  <a:cxn ang="0">
                    <a:pos x="321" y="481"/>
                  </a:cxn>
                  <a:cxn ang="0">
                    <a:pos x="266" y="500"/>
                  </a:cxn>
                  <a:cxn ang="0">
                    <a:pos x="201" y="519"/>
                  </a:cxn>
                  <a:cxn ang="0">
                    <a:pos x="151" y="543"/>
                  </a:cxn>
                  <a:cxn ang="0">
                    <a:pos x="121" y="549"/>
                  </a:cxn>
                  <a:cxn ang="0">
                    <a:pos x="93" y="549"/>
                  </a:cxn>
                  <a:cxn ang="0">
                    <a:pos x="71" y="539"/>
                  </a:cxn>
                  <a:cxn ang="0">
                    <a:pos x="71" y="514"/>
                  </a:cxn>
                  <a:cxn ang="0">
                    <a:pos x="86" y="492"/>
                  </a:cxn>
                  <a:cxn ang="0">
                    <a:pos x="94" y="449"/>
                  </a:cxn>
                  <a:cxn ang="0">
                    <a:pos x="94" y="387"/>
                  </a:cxn>
                  <a:cxn ang="0">
                    <a:pos x="80" y="337"/>
                  </a:cxn>
                  <a:cxn ang="0">
                    <a:pos x="93" y="285"/>
                  </a:cxn>
                  <a:cxn ang="0">
                    <a:pos x="94" y="233"/>
                  </a:cxn>
                  <a:cxn ang="0">
                    <a:pos x="73" y="168"/>
                  </a:cxn>
                  <a:cxn ang="0">
                    <a:pos x="50" y="112"/>
                  </a:cxn>
                  <a:cxn ang="0">
                    <a:pos x="44" y="87"/>
                  </a:cxn>
                </a:cxnLst>
                <a:rect l="0" t="0" r="r" b="b"/>
                <a:pathLst>
                  <a:path w="355" h="549">
                    <a:moveTo>
                      <a:pt x="44" y="87"/>
                    </a:moveTo>
                    <a:lnTo>
                      <a:pt x="0" y="50"/>
                    </a:lnTo>
                    <a:lnTo>
                      <a:pt x="28" y="2"/>
                    </a:lnTo>
                    <a:lnTo>
                      <a:pt x="80" y="0"/>
                    </a:lnTo>
                    <a:lnTo>
                      <a:pt x="128" y="12"/>
                    </a:lnTo>
                    <a:lnTo>
                      <a:pt x="143" y="58"/>
                    </a:lnTo>
                    <a:lnTo>
                      <a:pt x="166" y="121"/>
                    </a:lnTo>
                    <a:lnTo>
                      <a:pt x="173" y="174"/>
                    </a:lnTo>
                    <a:lnTo>
                      <a:pt x="178" y="231"/>
                    </a:lnTo>
                    <a:lnTo>
                      <a:pt x="166" y="300"/>
                    </a:lnTo>
                    <a:lnTo>
                      <a:pt x="164" y="356"/>
                    </a:lnTo>
                    <a:lnTo>
                      <a:pt x="157" y="410"/>
                    </a:lnTo>
                    <a:lnTo>
                      <a:pt x="150" y="454"/>
                    </a:lnTo>
                    <a:lnTo>
                      <a:pt x="159" y="481"/>
                    </a:lnTo>
                    <a:lnTo>
                      <a:pt x="173" y="487"/>
                    </a:lnTo>
                    <a:lnTo>
                      <a:pt x="205" y="476"/>
                    </a:lnTo>
                    <a:lnTo>
                      <a:pt x="251" y="437"/>
                    </a:lnTo>
                    <a:lnTo>
                      <a:pt x="291" y="405"/>
                    </a:lnTo>
                    <a:lnTo>
                      <a:pt x="319" y="404"/>
                    </a:lnTo>
                    <a:lnTo>
                      <a:pt x="335" y="413"/>
                    </a:lnTo>
                    <a:lnTo>
                      <a:pt x="341" y="434"/>
                    </a:lnTo>
                    <a:lnTo>
                      <a:pt x="355" y="456"/>
                    </a:lnTo>
                    <a:lnTo>
                      <a:pt x="321" y="481"/>
                    </a:lnTo>
                    <a:lnTo>
                      <a:pt x="266" y="500"/>
                    </a:lnTo>
                    <a:lnTo>
                      <a:pt x="201" y="519"/>
                    </a:lnTo>
                    <a:lnTo>
                      <a:pt x="151" y="543"/>
                    </a:lnTo>
                    <a:lnTo>
                      <a:pt x="121" y="549"/>
                    </a:lnTo>
                    <a:lnTo>
                      <a:pt x="93" y="549"/>
                    </a:lnTo>
                    <a:lnTo>
                      <a:pt x="71" y="539"/>
                    </a:lnTo>
                    <a:lnTo>
                      <a:pt x="71" y="514"/>
                    </a:lnTo>
                    <a:lnTo>
                      <a:pt x="86" y="492"/>
                    </a:lnTo>
                    <a:lnTo>
                      <a:pt x="94" y="449"/>
                    </a:lnTo>
                    <a:lnTo>
                      <a:pt x="94" y="387"/>
                    </a:lnTo>
                    <a:lnTo>
                      <a:pt x="80" y="337"/>
                    </a:lnTo>
                    <a:lnTo>
                      <a:pt x="93" y="285"/>
                    </a:lnTo>
                    <a:lnTo>
                      <a:pt x="94" y="233"/>
                    </a:lnTo>
                    <a:lnTo>
                      <a:pt x="73" y="168"/>
                    </a:lnTo>
                    <a:lnTo>
                      <a:pt x="50" y="112"/>
                    </a:lnTo>
                    <a:lnTo>
                      <a:pt x="44" y="8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2293" name="Freeform 69"/>
              <p:cNvSpPr>
                <a:spLocks/>
              </p:cNvSpPr>
              <p:nvPr/>
            </p:nvSpPr>
            <p:spPr bwMode="auto">
              <a:xfrm>
                <a:off x="817" y="3040"/>
                <a:ext cx="122" cy="537"/>
              </a:xfrm>
              <a:custGeom>
                <a:avLst/>
                <a:gdLst/>
                <a:ahLst/>
                <a:cxnLst>
                  <a:cxn ang="0">
                    <a:pos x="37" y="86"/>
                  </a:cxn>
                  <a:cxn ang="0">
                    <a:pos x="23" y="40"/>
                  </a:cxn>
                  <a:cxn ang="0">
                    <a:pos x="50" y="7"/>
                  </a:cxn>
                  <a:cxn ang="0">
                    <a:pos x="107" y="0"/>
                  </a:cxn>
                  <a:cxn ang="0">
                    <a:pos x="146" y="30"/>
                  </a:cxn>
                  <a:cxn ang="0">
                    <a:pos x="146" y="79"/>
                  </a:cxn>
                  <a:cxn ang="0">
                    <a:pos x="130" y="173"/>
                  </a:cxn>
                  <a:cxn ang="0">
                    <a:pos x="114" y="275"/>
                  </a:cxn>
                  <a:cxn ang="0">
                    <a:pos x="92" y="357"/>
                  </a:cxn>
                  <a:cxn ang="0">
                    <a:pos x="75" y="414"/>
                  </a:cxn>
                  <a:cxn ang="0">
                    <a:pos x="75" y="451"/>
                  </a:cxn>
                  <a:cxn ang="0">
                    <a:pos x="82" y="470"/>
                  </a:cxn>
                  <a:cxn ang="0">
                    <a:pos x="107" y="447"/>
                  </a:cxn>
                  <a:cxn ang="0">
                    <a:pos x="137" y="413"/>
                  </a:cxn>
                  <a:cxn ang="0">
                    <a:pos x="153" y="380"/>
                  </a:cxn>
                  <a:cxn ang="0">
                    <a:pos x="187" y="380"/>
                  </a:cxn>
                  <a:cxn ang="0">
                    <a:pos x="224" y="384"/>
                  </a:cxn>
                  <a:cxn ang="0">
                    <a:pos x="244" y="395"/>
                  </a:cxn>
                  <a:cxn ang="0">
                    <a:pos x="223" y="429"/>
                  </a:cxn>
                  <a:cxn ang="0">
                    <a:pos x="182" y="447"/>
                  </a:cxn>
                  <a:cxn ang="0">
                    <a:pos x="146" y="476"/>
                  </a:cxn>
                  <a:cxn ang="0">
                    <a:pos x="110" y="504"/>
                  </a:cxn>
                  <a:cxn ang="0">
                    <a:pos x="89" y="529"/>
                  </a:cxn>
                  <a:cxn ang="0">
                    <a:pos x="60" y="533"/>
                  </a:cxn>
                  <a:cxn ang="0">
                    <a:pos x="30" y="537"/>
                  </a:cxn>
                  <a:cxn ang="0">
                    <a:pos x="14" y="527"/>
                  </a:cxn>
                  <a:cxn ang="0">
                    <a:pos x="7" y="518"/>
                  </a:cxn>
                  <a:cxn ang="0">
                    <a:pos x="0" y="491"/>
                  </a:cxn>
                  <a:cxn ang="0">
                    <a:pos x="14" y="442"/>
                  </a:cxn>
                  <a:cxn ang="0">
                    <a:pos x="30" y="390"/>
                  </a:cxn>
                  <a:cxn ang="0">
                    <a:pos x="37" y="331"/>
                  </a:cxn>
                  <a:cxn ang="0">
                    <a:pos x="42" y="269"/>
                  </a:cxn>
                  <a:cxn ang="0">
                    <a:pos x="46" y="208"/>
                  </a:cxn>
                  <a:cxn ang="0">
                    <a:pos x="42" y="130"/>
                  </a:cxn>
                  <a:cxn ang="0">
                    <a:pos x="37" y="86"/>
                  </a:cxn>
                </a:cxnLst>
                <a:rect l="0" t="0" r="r" b="b"/>
                <a:pathLst>
                  <a:path w="244" h="537">
                    <a:moveTo>
                      <a:pt x="37" y="86"/>
                    </a:moveTo>
                    <a:lnTo>
                      <a:pt x="23" y="40"/>
                    </a:lnTo>
                    <a:lnTo>
                      <a:pt x="50" y="7"/>
                    </a:lnTo>
                    <a:lnTo>
                      <a:pt x="107" y="0"/>
                    </a:lnTo>
                    <a:lnTo>
                      <a:pt x="146" y="30"/>
                    </a:lnTo>
                    <a:lnTo>
                      <a:pt x="146" y="79"/>
                    </a:lnTo>
                    <a:lnTo>
                      <a:pt x="130" y="173"/>
                    </a:lnTo>
                    <a:lnTo>
                      <a:pt x="114" y="275"/>
                    </a:lnTo>
                    <a:lnTo>
                      <a:pt x="92" y="357"/>
                    </a:lnTo>
                    <a:lnTo>
                      <a:pt x="75" y="414"/>
                    </a:lnTo>
                    <a:lnTo>
                      <a:pt x="75" y="451"/>
                    </a:lnTo>
                    <a:lnTo>
                      <a:pt x="82" y="470"/>
                    </a:lnTo>
                    <a:lnTo>
                      <a:pt x="107" y="447"/>
                    </a:lnTo>
                    <a:lnTo>
                      <a:pt x="137" y="413"/>
                    </a:lnTo>
                    <a:lnTo>
                      <a:pt x="153" y="380"/>
                    </a:lnTo>
                    <a:lnTo>
                      <a:pt x="187" y="380"/>
                    </a:lnTo>
                    <a:lnTo>
                      <a:pt x="224" y="384"/>
                    </a:lnTo>
                    <a:lnTo>
                      <a:pt x="244" y="395"/>
                    </a:lnTo>
                    <a:lnTo>
                      <a:pt x="223" y="429"/>
                    </a:lnTo>
                    <a:lnTo>
                      <a:pt x="182" y="447"/>
                    </a:lnTo>
                    <a:lnTo>
                      <a:pt x="146" y="476"/>
                    </a:lnTo>
                    <a:lnTo>
                      <a:pt x="110" y="504"/>
                    </a:lnTo>
                    <a:lnTo>
                      <a:pt x="89" y="529"/>
                    </a:lnTo>
                    <a:lnTo>
                      <a:pt x="60" y="533"/>
                    </a:lnTo>
                    <a:lnTo>
                      <a:pt x="30" y="537"/>
                    </a:lnTo>
                    <a:lnTo>
                      <a:pt x="14" y="527"/>
                    </a:lnTo>
                    <a:lnTo>
                      <a:pt x="7" y="518"/>
                    </a:lnTo>
                    <a:lnTo>
                      <a:pt x="0" y="491"/>
                    </a:lnTo>
                    <a:lnTo>
                      <a:pt x="14" y="442"/>
                    </a:lnTo>
                    <a:lnTo>
                      <a:pt x="30" y="390"/>
                    </a:lnTo>
                    <a:lnTo>
                      <a:pt x="37" y="331"/>
                    </a:lnTo>
                    <a:lnTo>
                      <a:pt x="42" y="269"/>
                    </a:lnTo>
                    <a:lnTo>
                      <a:pt x="46" y="208"/>
                    </a:lnTo>
                    <a:lnTo>
                      <a:pt x="42" y="130"/>
                    </a:lnTo>
                    <a:lnTo>
                      <a:pt x="37" y="8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9677"/>
            <a:ext cx="7222030" cy="1287115"/>
          </a:xfrm>
          <a:solidFill>
            <a:srgbClr val="FF99CC"/>
          </a:solidFill>
          <a:ln/>
        </p:spPr>
        <p:txBody>
          <a:bodyPr lIns="87886" tIns="43943" rIns="87886" bIns="43943">
            <a:normAutofit fontScale="90000"/>
          </a:bodyPr>
          <a:lstStyle/>
          <a:p>
            <a:r>
              <a:rPr lang="fr-FR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 que les élèves doivent choisir cette année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04800" y="609005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794" tIns="51897" rIns="103794" bIns="51897" anchor="ctr"/>
          <a:lstStyle/>
          <a:p>
            <a:endParaRPr lang="fr-FR"/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457201" y="2457451"/>
            <a:ext cx="7966529" cy="396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886" tIns="43943" rIns="87886" bIns="43943"/>
          <a:lstStyle/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r>
              <a:rPr lang="fr-FR" sz="3100" b="1" dirty="0" smtClean="0">
                <a:solidFill>
                  <a:srgbClr val="660066"/>
                </a:solidFill>
                <a:latin typeface="Times New Roman" pitchFamily="18" charset="0"/>
              </a:rPr>
              <a:t>Un baccalauréat  </a:t>
            </a:r>
            <a:r>
              <a:rPr lang="fr-FR" sz="3100" b="1" dirty="0">
                <a:solidFill>
                  <a:srgbClr val="660066"/>
                </a:solidFill>
                <a:latin typeface="Times New Roman" pitchFamily="18" charset="0"/>
              </a:rPr>
              <a:t>conforme </a:t>
            </a: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endParaRPr lang="fr-FR" sz="1400" b="1" dirty="0">
              <a:solidFill>
                <a:srgbClr val="660066"/>
              </a:solidFill>
              <a:latin typeface="Times New Roman" pitchFamily="18" charset="0"/>
            </a:endParaRP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r>
              <a:rPr lang="fr-FR" sz="3100" b="1" dirty="0">
                <a:solidFill>
                  <a:srgbClr val="660066"/>
                </a:solidFill>
                <a:latin typeface="Times New Roman" pitchFamily="18" charset="0"/>
              </a:rPr>
              <a:t>   -  aux intérêts disciplinaires </a:t>
            </a: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r>
              <a:rPr lang="fr-FR" sz="3100" b="1" dirty="0">
                <a:solidFill>
                  <a:srgbClr val="660066"/>
                </a:solidFill>
                <a:latin typeface="Times New Roman" pitchFamily="18" charset="0"/>
              </a:rPr>
              <a:t>   -  au projet professionnel</a:t>
            </a: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r>
              <a:rPr lang="fr-FR" sz="3100" b="1" dirty="0">
                <a:solidFill>
                  <a:srgbClr val="660066"/>
                </a:solidFill>
                <a:latin typeface="Times New Roman" pitchFamily="18" charset="0"/>
              </a:rPr>
              <a:t>   -  aux capacités scolaires et</a:t>
            </a: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r>
              <a:rPr lang="fr-FR" sz="3100" b="1" dirty="0">
                <a:solidFill>
                  <a:srgbClr val="660066"/>
                </a:solidFill>
                <a:latin typeface="Times New Roman" pitchFamily="18" charset="0"/>
              </a:rPr>
              <a:t>      modes d ’apprentissage</a:t>
            </a: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endParaRPr lang="fr-FR" sz="3100" b="1" dirty="0">
              <a:latin typeface="Times New Roman" pitchFamily="18" charset="0"/>
            </a:endParaRPr>
          </a:p>
          <a:p>
            <a:pPr marL="327959" indent="-327959" defTabSz="872154" eaLnBrk="0" hangingPunct="0">
              <a:lnSpc>
                <a:spcPct val="120000"/>
              </a:lnSpc>
              <a:spcBef>
                <a:spcPct val="20000"/>
              </a:spcBef>
            </a:pPr>
            <a:endParaRPr lang="fr-FR" sz="3100" dirty="0">
              <a:latin typeface="Times New Roman" pitchFamily="18" charset="0"/>
            </a:endParaRPr>
          </a:p>
        </p:txBody>
      </p:sp>
      <p:pic>
        <p:nvPicPr>
          <p:cNvPr id="148485" name="Picture 5" descr="arbre3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457" y="1143000"/>
            <a:ext cx="1407886" cy="1523405"/>
          </a:xfrm>
          <a:prstGeom prst="rect">
            <a:avLst/>
          </a:prstGeom>
          <a:noFill/>
        </p:spPr>
      </p:pic>
      <p:pic>
        <p:nvPicPr>
          <p:cNvPr id="148486" name="Picture 6" descr="ecole1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9286" y="3277196"/>
            <a:ext cx="1899558" cy="3130748"/>
          </a:xfrm>
          <a:prstGeom prst="rect">
            <a:avLst/>
          </a:prstGeom>
          <a:noFill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pPr marL="857250" indent="-857250" algn="ctr"/>
            <a:r>
              <a:rPr lang="fr-FR" sz="2000" dirty="0" smtClean="0">
                <a:solidFill>
                  <a:schemeClr val="bg1"/>
                </a:solidFill>
              </a:rPr>
              <a:t>Le calendrier de l’orientation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57464"/>
          </a:xfrm>
        </p:spPr>
        <p:txBody>
          <a:bodyPr>
            <a:normAutofit/>
          </a:bodyPr>
          <a:lstStyle/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La classe de seconde générale et Technologique 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marque un changement important dans la scolarité de l’élève. 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Au troisième trimestre, il fait un choix qui engage 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ses deux prochaines années au lycée et ses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études.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sz="2000" dirty="0" smtClean="0"/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dirty="0" smtClean="0"/>
              <a:t>Comment choisir une voie de première ? Le calendrier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fr-FR" sz="2000" b="1" dirty="0" smtClean="0"/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b="1" dirty="0" smtClean="0"/>
              <a:t>1</a:t>
            </a:r>
            <a:r>
              <a:rPr lang="fr-FR" sz="2000" b="1" baseline="30000" dirty="0" smtClean="0"/>
              <a:t>er</a:t>
            </a:r>
            <a:r>
              <a:rPr lang="fr-FR" sz="2000" b="1" dirty="0" smtClean="0"/>
              <a:t> trimestre : le temps de la réflexion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b="1" dirty="0" smtClean="0"/>
              <a:t>2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trimestre : les choix se précisent</a:t>
            </a:r>
          </a:p>
          <a:p>
            <a:pPr marL="339725" indent="-339725">
              <a:lnSpc>
                <a:spcPct val="90000"/>
              </a:lnSpc>
              <a:spcBef>
                <a:spcPts val="45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fr-FR" sz="2000" b="1" dirty="0" smtClean="0"/>
              <a:t>3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trimestre : le temps de la décision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2200" b="1" dirty="0" smtClean="0">
                <a:solidFill>
                  <a:schemeClr val="bg1"/>
                </a:solidFill>
              </a:rPr>
              <a:t>Premier trimestre : le temps de la réflexion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2060848"/>
            <a:ext cx="7498080" cy="32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C’est le temps de l’information, la prise de connaissance </a:t>
            </a:r>
          </a:p>
          <a:p>
            <a:pPr>
              <a:buNone/>
            </a:pPr>
            <a:r>
              <a:rPr lang="fr-FR" sz="2000" b="1" dirty="0" smtClean="0"/>
              <a:t>des séries de première et leurs poursuites d’études dans </a:t>
            </a:r>
          </a:p>
          <a:p>
            <a:pPr>
              <a:buNone/>
            </a:pPr>
            <a:r>
              <a:rPr lang="fr-FR" sz="2000" b="1" dirty="0" smtClean="0"/>
              <a:t>l’enseignement supérieur. 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C’est aussi le moment de faire le point sur les résultats</a:t>
            </a:r>
          </a:p>
          <a:p>
            <a:pPr>
              <a:buNone/>
            </a:pPr>
            <a:r>
              <a:rPr lang="fr-FR" sz="2000" b="1" dirty="0" smtClean="0"/>
              <a:t>scolaires, les goûts et les centres d’intérêt.</a:t>
            </a:r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2D66B-CBB4-40EA-A598-4E19B0DA02E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2487</TotalTime>
  <Words>2548</Words>
  <Application>Microsoft Office PowerPoint</Application>
  <PresentationFormat>Affichage à l'écran (4:3)</PresentationFormat>
  <Paragraphs>696</Paragraphs>
  <Slides>39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Solstice</vt:lpstr>
      <vt:lpstr>L’ORIENTATION APRES LA CLASSE DE SECONDE</vt:lpstr>
      <vt:lpstr>Diapositive 2</vt:lpstr>
      <vt:lpstr>Quelle  poursuite d’études après  la  Seconde ?</vt:lpstr>
      <vt:lpstr>Quel métier plus tard ?</vt:lpstr>
      <vt:lpstr>Combien d’années  d’ études  après le bac?</vt:lpstr>
      <vt:lpstr>2 certitudes :</vt:lpstr>
      <vt:lpstr>Ce que les élèves doivent choisir cette année</vt:lpstr>
      <vt:lpstr>Le calendrier de l’orientation</vt:lpstr>
      <vt:lpstr> Premier trimestre : le temps de la réflexion </vt:lpstr>
      <vt:lpstr> Deuxième trimestre : les choix se précisent </vt:lpstr>
      <vt:lpstr> Troisième trimestre : le temps des décisions </vt:lpstr>
      <vt:lpstr>Troisième trimestre : suite</vt:lpstr>
      <vt:lpstr>L’ORIENTATION APRES LA SECONDE</vt:lpstr>
      <vt:lpstr>Les choix possibles après la 2nde</vt:lpstr>
      <vt:lpstr>Après la seconde : voie générale ou technologique ?</vt:lpstr>
      <vt:lpstr>Les choix pour les voies générales et technologiques</vt:lpstr>
      <vt:lpstr>Les enseignements de spécialité et optionnels proposés au LGM en 1ère</vt:lpstr>
      <vt:lpstr>Grilles horaires du cycle terminale de la voie générale</vt:lpstr>
      <vt:lpstr>Grilles horaires du cycle terminale de la voie générale</vt:lpstr>
      <vt:lpstr>Grilles horaires (suite)</vt:lpstr>
      <vt:lpstr>LES VOIES TECHNOLOGIQUES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Bilan</vt:lpstr>
      <vt:lpstr>Diapositive 32</vt:lpstr>
      <vt:lpstr>Les épreuves du baccalauréat</vt:lpstr>
      <vt:lpstr>Le Baccalauréat 2021</vt:lpstr>
      <vt:lpstr>Le contrôle continu</vt:lpstr>
      <vt:lpstr>Étapes de la Scolarité des futurs bacheliers 2021</vt:lpstr>
      <vt:lpstr>Pour aller plus loin…</vt:lpstr>
      <vt:lpstr>Diapositive 38</vt:lpstr>
      <vt:lpstr>Aline BOUZON – Valérie LAVIGNE Psychologues éducation nationale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L’ORIENTATION APRES LA CLASSE DE SECONDE</dc:title>
  <dc:creator>proviseur</dc:creator>
  <cp:lastModifiedBy>proviseur</cp:lastModifiedBy>
  <cp:revision>199</cp:revision>
  <dcterms:created xsi:type="dcterms:W3CDTF">2012-01-24T14:20:08Z</dcterms:created>
  <dcterms:modified xsi:type="dcterms:W3CDTF">2019-02-01T08:09:18Z</dcterms:modified>
</cp:coreProperties>
</file>